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20"/>
  </p:notesMasterIdLst>
  <p:sldIdLst>
    <p:sldId id="256" r:id="rId2"/>
    <p:sldId id="687" r:id="rId3"/>
    <p:sldId id="688" r:id="rId4"/>
    <p:sldId id="691" r:id="rId5"/>
    <p:sldId id="689" r:id="rId6"/>
    <p:sldId id="693" r:id="rId7"/>
    <p:sldId id="674" r:id="rId8"/>
    <p:sldId id="692" r:id="rId9"/>
    <p:sldId id="695" r:id="rId10"/>
    <p:sldId id="697" r:id="rId11"/>
    <p:sldId id="699" r:id="rId12"/>
    <p:sldId id="698" r:id="rId13"/>
    <p:sldId id="700" r:id="rId14"/>
    <p:sldId id="694" r:id="rId15"/>
    <p:sldId id="702" r:id="rId16"/>
    <p:sldId id="701" r:id="rId17"/>
    <p:sldId id="639" r:id="rId18"/>
    <p:sldId id="703" r:id="rId19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0E02"/>
    <a:srgbClr val="A6120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21" autoAdjust="0"/>
    <p:restoredTop sz="94598" autoAdjust="0"/>
  </p:normalViewPr>
  <p:slideViewPr>
    <p:cSldViewPr>
      <p:cViewPr varScale="1">
        <p:scale>
          <a:sx n="69" d="100"/>
          <a:sy n="69" d="100"/>
        </p:scale>
        <p:origin x="-17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37FB4EE-2EAA-4AFA-A178-E7B711069693}" type="datetimeFigureOut">
              <a:rPr lang="ru-RU"/>
              <a:pPr/>
              <a:t>21.06.2016</a:t>
            </a:fld>
            <a:endParaRPr lang="ru-RU"/>
          </a:p>
        </p:txBody>
      </p:sp>
      <p:sp>
        <p:nvSpPr>
          <p:cNvPr id="4741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74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4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474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13B702DF-BCBB-4202-AF9C-08357560705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06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72067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472068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472069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472070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472071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472072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472073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472074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472075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472076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472077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472078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472079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472080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5215F3A-3CE0-4E71-88C3-A8CDD61C54B5}" type="datetimeFigureOut">
              <a:rPr lang="ru-RU"/>
              <a:pPr/>
              <a:t>21.06.2016</a:t>
            </a:fld>
            <a:endParaRPr lang="ru-RU"/>
          </a:p>
        </p:txBody>
      </p:sp>
      <p:sp>
        <p:nvSpPr>
          <p:cNvPr id="472081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72082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F262EC2-320A-493C-BC1D-82946C5B306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7208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7208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AEA782-6335-4BEC-8B73-2720ED2F4A5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A4572F0-A5E3-42A3-A520-B87996961DCF}" type="datetimeFigureOut">
              <a:rPr lang="ru-RU"/>
              <a:pPr/>
              <a:t>21.06.2016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BC50AA-2160-4AD2-884E-3074206EE14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F1DF88E-5559-46DE-A454-00694CC62579}" type="datetimeFigureOut">
              <a:rPr lang="ru-RU"/>
              <a:pPr/>
              <a:t>21.06.2016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1285346-BEC5-43DD-8B7E-77F0AF71EC6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BDF64ED-751E-4CFC-A363-43602AC71771}" type="datetimeFigureOut">
              <a:rPr lang="ru-RU"/>
              <a:pPr/>
              <a:t>21.06.2016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0F250A-4096-43DB-A94F-9DBD2E346C7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7D9E6FC-00F1-4AC6-BAB1-E2C93B947D66}" type="datetimeFigureOut">
              <a:rPr lang="ru-RU"/>
              <a:pPr/>
              <a:t>21.06.2016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5CC68F-9F8E-4E7F-8502-BF08CA308BF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2E6AD9D-0C4D-4493-839C-1AA23D63ACDD}" type="datetimeFigureOut">
              <a:rPr lang="ru-RU"/>
              <a:pPr/>
              <a:t>21.06.2016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5604C5-9E2E-4ACB-8B26-7BA026600EE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5BFB579-86B3-4EC0-9AC9-0060159FA0E7}" type="datetimeFigureOut">
              <a:rPr lang="ru-RU"/>
              <a:pPr/>
              <a:t>21.06.2016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3A56A5-344E-4D57-801E-B2FA5F85F49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55E7326-ED30-471D-B965-829BCAF09525}" type="datetimeFigureOut">
              <a:rPr lang="ru-RU"/>
              <a:pPr/>
              <a:t>21.06.2016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7A7D0C-1E66-474C-B4AD-A08B711109F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511B37F-D0CC-4A4F-8FEF-1D249A00FBEB}" type="datetimeFigureOut">
              <a:rPr lang="ru-RU"/>
              <a:pPr/>
              <a:t>21.06.2016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CEC0F5-9592-48F7-81B6-B0E77E900DD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ADED292-66BF-43C0-BD4C-431705AE1539}" type="datetimeFigureOut">
              <a:rPr lang="ru-RU"/>
              <a:pPr/>
              <a:t>21.06.2016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ED7B6D-BDE2-40C1-8C36-16C482ECF76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C97A970-B6C4-4AF6-92C4-62AB043FC9DB}" type="datetimeFigureOut">
              <a:rPr lang="ru-RU"/>
              <a:pPr/>
              <a:t>21.06.2016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5E32FA-C167-4501-865D-E7702CC8931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E07AB9C-A0BD-47E8-921A-86FF0155C9F3}" type="datetimeFigureOut">
              <a:rPr lang="ru-RU"/>
              <a:pPr/>
              <a:t>21.06.2016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0A945E47-924A-4F98-B51F-6B6CAAF4781A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471044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7104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47104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47104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47104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47104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47105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47105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47105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47105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471054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710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105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216ADD6A-9E30-48BF-A856-F036ABB70938}" type="datetimeFigureOut">
              <a:rPr lang="ru-RU"/>
              <a:pPr/>
              <a:t>21.06.2016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358775" y="1916113"/>
            <a:ext cx="8605838" cy="2376487"/>
          </a:xfrm>
        </p:spPr>
        <p:txBody>
          <a:bodyPr anchor="t"/>
          <a:lstStyle/>
          <a:p>
            <a:pPr algn="ctr"/>
            <a:r>
              <a:rPr lang="ru-RU" sz="3200" b="1">
                <a:solidFill>
                  <a:schemeClr val="bg2"/>
                </a:solidFill>
                <a:latin typeface="Times New Roman" pitchFamily="18" charset="0"/>
              </a:rPr>
              <a:t>Соблюдение требований законодательства о персональных данных: обязанности оператора. Типичные нарушения требований законодательства</a:t>
            </a:r>
            <a:r>
              <a:rPr lang="ru-RU" sz="2700" b="1">
                <a:solidFill>
                  <a:schemeClr val="bg2"/>
                </a:solidFill>
                <a:latin typeface="Times New Roman" pitchFamily="18" charset="0"/>
              </a:rPr>
              <a:t/>
            </a:r>
            <a:br>
              <a:rPr lang="ru-RU" sz="2700" b="1">
                <a:solidFill>
                  <a:schemeClr val="bg2"/>
                </a:solidFill>
                <a:latin typeface="Times New Roman" pitchFamily="18" charset="0"/>
              </a:rPr>
            </a:br>
            <a:endParaRPr lang="ru-RU" sz="1800">
              <a:solidFill>
                <a:schemeClr val="bg2"/>
              </a:solidFill>
              <a:latin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476250"/>
            <a:ext cx="10033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765175"/>
            <a:ext cx="295275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39750" y="4868863"/>
            <a:ext cx="8208963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>
                <a:latin typeface="Times New Roman" pitchFamily="18" charset="0"/>
              </a:rPr>
              <a:t>Начальник отдела по защите прав субъектов персональных данных и надзора в сфере информационных технологий Управления Роскомнадзора по Ярославской области </a:t>
            </a:r>
          </a:p>
          <a:p>
            <a:pPr algn="r">
              <a:spcBef>
                <a:spcPct val="50000"/>
              </a:spcBef>
            </a:pPr>
            <a:r>
              <a:rPr lang="ru-RU">
                <a:latin typeface="Times New Roman" pitchFamily="18" charset="0"/>
              </a:rPr>
              <a:t>Лысова Маргарита Александровна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4681538" cy="5851525"/>
          </a:xfrm>
        </p:spPr>
        <p:txBody>
          <a:bodyPr/>
          <a:lstStyle/>
          <a:p>
            <a:pPr algn="ctr"/>
            <a:r>
              <a:rPr lang="ru-RU" sz="3600" b="1">
                <a:solidFill>
                  <a:schemeClr val="bg2"/>
                </a:solidFill>
                <a:latin typeface="Times New Roman" pitchFamily="18" charset="0"/>
              </a:rPr>
              <a:t>Разработать документы, определяющие политику в отношении обработки ПД, локальные акты по вопросам обработки ПД</a:t>
            </a:r>
          </a:p>
        </p:txBody>
      </p:sp>
      <p:pic>
        <p:nvPicPr>
          <p:cNvPr id="512003" name="Picture 3" descr="5docum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7138" y="2320925"/>
            <a:ext cx="4106862" cy="4537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57200"/>
            <a:ext cx="8137525" cy="5924550"/>
          </a:xfrm>
        </p:spPr>
        <p:txBody>
          <a:bodyPr/>
          <a:lstStyle/>
          <a:p>
            <a:pPr algn="ctr"/>
            <a:r>
              <a:rPr lang="ru-RU" sz="4000" b="1">
                <a:solidFill>
                  <a:schemeClr val="bg2"/>
                </a:solidFill>
                <a:latin typeface="Times New Roman" pitchFamily="18" charset="0"/>
              </a:rPr>
              <a:t>Применять правовые, организационные и технические меры по обеспечению безопасности ПД в соответствии со ст. 19 ФЗ «О персональных данных»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5329237" cy="4679950"/>
          </a:xfrm>
        </p:spPr>
        <p:txBody>
          <a:bodyPr/>
          <a:lstStyle/>
          <a:p>
            <a:pPr algn="ctr"/>
            <a:r>
              <a:rPr lang="ru-RU" sz="3200" b="1">
                <a:solidFill>
                  <a:schemeClr val="bg2"/>
                </a:solidFill>
                <a:latin typeface="Times New Roman" pitchFamily="18" charset="0"/>
              </a:rPr>
              <a:t>Осуществлять внутренний контроль соответствия обработки ПД законодательству, требованиям к защите ПД, политике в отношении обработки ПД, локальным актам оператора</a:t>
            </a:r>
          </a:p>
        </p:txBody>
      </p:sp>
      <p:pic>
        <p:nvPicPr>
          <p:cNvPr id="513029" name="Picture 5" descr="lin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2632075"/>
            <a:ext cx="3635375" cy="4225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208963" cy="5761038"/>
          </a:xfrm>
        </p:spPr>
        <p:txBody>
          <a:bodyPr/>
          <a:lstStyle/>
          <a:p>
            <a:pPr algn="ctr"/>
            <a:r>
              <a:rPr lang="ru-RU" b="1">
                <a:solidFill>
                  <a:schemeClr val="bg2"/>
                </a:solidFill>
                <a:latin typeface="Times New Roman" pitchFamily="18" charset="0"/>
              </a:rPr>
              <a:t>Оценить вред, который может быть причинен субъектам ПД в случае нарушения ФЗ «О персональных данных», соотношение указанного вреда и принимаемых мер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07375" cy="2374900"/>
          </a:xfrm>
        </p:spPr>
        <p:txBody>
          <a:bodyPr/>
          <a:lstStyle/>
          <a:p>
            <a:pPr algn="ctr"/>
            <a:r>
              <a:rPr lang="ru-RU" sz="4000" b="1">
                <a:solidFill>
                  <a:schemeClr val="bg2"/>
                </a:solidFill>
                <a:latin typeface="Times New Roman" pitchFamily="18" charset="0"/>
              </a:rPr>
              <a:t>Ознакомить работников с положениями законодательства о персональных данных, локальными актами </a:t>
            </a:r>
          </a:p>
        </p:txBody>
      </p:sp>
      <p:pic>
        <p:nvPicPr>
          <p:cNvPr id="508931" name="Picture 3" descr="1_525535d4ef500525535d4ef53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3213100"/>
            <a:ext cx="6143625" cy="3248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pPr algn="ctr"/>
            <a:r>
              <a:rPr lang="ru-RU" b="1">
                <a:solidFill>
                  <a:schemeClr val="bg2"/>
                </a:solidFill>
                <a:latin typeface="Times New Roman" pitchFamily="18" charset="0"/>
              </a:rPr>
              <a:t>Исключение – ГМО!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84313"/>
            <a:ext cx="8964612" cy="44545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Постановление Правительства РФ от 21.03.2012 № 211 «Об утверждении перечня мер, направленных на обеспечение выполнения обязанностей, предусмотренных ФЗ «О персональных данных» и принятыми в соответствии с ним нормативными правовыми актами, операторами, являющимися государственными или муниципальными органами»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49275"/>
            <a:ext cx="8229600" cy="1655763"/>
          </a:xfrm>
        </p:spPr>
        <p:txBody>
          <a:bodyPr/>
          <a:lstStyle/>
          <a:p>
            <a:pPr algn="ctr"/>
            <a:r>
              <a:rPr lang="ru-RU" sz="4000" b="1">
                <a:solidFill>
                  <a:schemeClr val="bg2"/>
                </a:solidFill>
                <a:latin typeface="Times New Roman" pitchFamily="18" charset="0"/>
              </a:rPr>
              <a:t>Документ, определяющий политику в отношении обработки  персональных данных</a:t>
            </a:r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565400"/>
            <a:ext cx="3887788" cy="360045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b="1">
                <a:solidFill>
                  <a:schemeClr val="bg2"/>
                </a:solidFill>
                <a:latin typeface="Times New Roman" pitchFamily="18" charset="0"/>
              </a:rPr>
              <a:t>не ГМО</a:t>
            </a:r>
            <a:r>
              <a:rPr lang="ru-RU">
                <a:latin typeface="Times New Roman" pitchFamily="18" charset="0"/>
              </a:rPr>
              <a:t> –</a:t>
            </a:r>
          </a:p>
          <a:p>
            <a:pPr algn="ctr"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опубликовать или иным образом обеспечить неограниченный доступ</a:t>
            </a:r>
          </a:p>
          <a:p>
            <a:pPr algn="ctr">
              <a:buFont typeface="Wingdings" pitchFamily="2" charset="2"/>
              <a:buNone/>
            </a:pPr>
            <a:endParaRPr lang="ru-RU">
              <a:latin typeface="Times New Roman" pitchFamily="18" charset="0"/>
            </a:endParaRPr>
          </a:p>
          <a:p>
            <a:endParaRPr lang="ru-RU"/>
          </a:p>
        </p:txBody>
      </p:sp>
      <p:sp>
        <p:nvSpPr>
          <p:cNvPr id="516100" name="Text Box 4"/>
          <p:cNvSpPr txBox="1">
            <a:spLocks noChangeArrowheads="1"/>
          </p:cNvSpPr>
          <p:nvPr/>
        </p:nvSpPr>
        <p:spPr bwMode="auto">
          <a:xfrm>
            <a:off x="4427538" y="2636838"/>
            <a:ext cx="4103687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chemeClr val="bg2"/>
                </a:solidFill>
                <a:latin typeface="Times New Roman" pitchFamily="18" charset="0"/>
              </a:rPr>
              <a:t>ГМО</a:t>
            </a:r>
            <a:r>
              <a:rPr lang="ru-RU" sz="3200">
                <a:latin typeface="Times New Roman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ru-RU" sz="3200">
                <a:latin typeface="Times New Roman" pitchFamily="18" charset="0"/>
              </a:rPr>
              <a:t>– опубликовать на официальном сайте ГМО в течение 10 дней после их утверждения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>
                <a:solidFill>
                  <a:schemeClr val="bg2"/>
                </a:solidFill>
                <a:latin typeface="Times New Roman" pitchFamily="18" charset="0"/>
              </a:rPr>
              <a:t>Теперь пользоваться госуслугами очень просто!</a:t>
            </a:r>
          </a:p>
        </p:txBody>
      </p:sp>
      <p:pic>
        <p:nvPicPr>
          <p:cNvPr id="518148" name="Picture 4" descr="1501_211_VTB_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2420938"/>
            <a:ext cx="5688013" cy="4265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>
                <a:solidFill>
                  <a:schemeClr val="bg2"/>
                </a:solidFill>
                <a:latin typeface="Times New Roman" pitchFamily="18" charset="0"/>
              </a:rPr>
              <a:t>Федеральный закон от 27.07.2006 </a:t>
            </a:r>
            <a:br>
              <a:rPr lang="ru-RU" sz="3600" b="1">
                <a:solidFill>
                  <a:schemeClr val="bg2"/>
                </a:solidFill>
                <a:latin typeface="Times New Roman" pitchFamily="18" charset="0"/>
              </a:rPr>
            </a:br>
            <a:r>
              <a:rPr lang="ru-RU" sz="3600" b="1">
                <a:solidFill>
                  <a:schemeClr val="bg2"/>
                </a:solidFill>
                <a:latin typeface="Times New Roman" pitchFamily="18" charset="0"/>
              </a:rPr>
              <a:t>№ 152-ФЗ «О персональных данных»</a:t>
            </a:r>
          </a:p>
        </p:txBody>
      </p:sp>
      <p:sp>
        <p:nvSpPr>
          <p:cNvPr id="5017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0825" y="2060575"/>
            <a:ext cx="5905500" cy="4176713"/>
          </a:xfrm>
          <a:noFill/>
          <a:ln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b="1">
                <a:solidFill>
                  <a:schemeClr val="bg2"/>
                </a:solidFill>
                <a:latin typeface="Times New Roman" pitchFamily="18" charset="0"/>
              </a:rPr>
              <a:t>ПЕРСОНАЛЬНЫЕ ДАННЫЕ</a:t>
            </a:r>
            <a:endParaRPr lang="ru-RU"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любая информация, относящаяся к прямо или косвенно определенному или определяемому физическому лицу (субъекту персональных данных)</a:t>
            </a:r>
          </a:p>
          <a:p>
            <a:endParaRPr lang="ru-RU" sz="3400">
              <a:latin typeface="Times New Roman" pitchFamily="18" charset="0"/>
            </a:endParaRPr>
          </a:p>
        </p:txBody>
      </p:sp>
      <p:pic>
        <p:nvPicPr>
          <p:cNvPr id="115715" name="Picture 3" descr="Anonymous-anonymous-10587357-449-5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2565400"/>
            <a:ext cx="19558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>
                <a:solidFill>
                  <a:schemeClr val="bg2"/>
                </a:solidFill>
                <a:latin typeface="Times New Roman" pitchFamily="18" charset="0"/>
              </a:rPr>
              <a:t>ОПЕРАТОР</a:t>
            </a: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060575"/>
            <a:ext cx="8424863" cy="3886200"/>
          </a:xfrm>
          <a:noFill/>
          <a:ln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>
                <a:latin typeface="Times New Roman" pitchFamily="18" charset="0"/>
              </a:rPr>
              <a:t>государственный орган, муниципальный орган, юридическое или физическое лицо, самостоятельно или совместно с другими лицами </a:t>
            </a:r>
            <a:r>
              <a:rPr lang="ru-RU" sz="2800" b="1" u="sng">
                <a:latin typeface="Times New Roman" pitchFamily="18" charset="0"/>
              </a:rPr>
              <a:t>организующие </a:t>
            </a:r>
            <a:r>
              <a:rPr lang="ru-RU" sz="2800">
                <a:latin typeface="Times New Roman" pitchFamily="18" charset="0"/>
              </a:rPr>
              <a:t> и (или) осуществляющие обработку персональных данных, а также определяющие цели обработки персональных данных, состав персональных данных, подлежащих обработке, действия (операции), совершаемые с персональными данными</a:t>
            </a:r>
          </a:p>
          <a:p>
            <a:endParaRPr lang="ru-RU" sz="28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1371600"/>
          </a:xfrm>
        </p:spPr>
        <p:txBody>
          <a:bodyPr/>
          <a:lstStyle/>
          <a:p>
            <a:pPr algn="ctr"/>
            <a:r>
              <a:rPr lang="ru-RU" sz="4000" b="1">
                <a:solidFill>
                  <a:schemeClr val="bg2"/>
                </a:solidFill>
                <a:latin typeface="Times New Roman" pitchFamily="18" charset="0"/>
              </a:rPr>
              <a:t>Как соблюсти требования законодательства о персональных данных?</a:t>
            </a:r>
          </a:p>
        </p:txBody>
      </p:sp>
      <p:pic>
        <p:nvPicPr>
          <p:cNvPr id="505860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2708275"/>
            <a:ext cx="4248150" cy="3384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pPr algn="ctr"/>
            <a:r>
              <a:rPr lang="ru-RU" sz="3600" b="1">
                <a:solidFill>
                  <a:schemeClr val="bg2"/>
                </a:solidFill>
                <a:latin typeface="Times New Roman" pitchFamily="18" charset="0"/>
              </a:rPr>
              <a:t>Необходимо определить: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2592387"/>
          </a:xfrm>
        </p:spPr>
        <p:txBody>
          <a:bodyPr/>
          <a:lstStyle/>
          <a:p>
            <a:pPr algn="ctr"/>
            <a:r>
              <a:rPr lang="ru-RU" sz="2800">
                <a:latin typeface="Times New Roman" pitchFamily="18" charset="0"/>
              </a:rPr>
              <a:t>законное основание обработки;</a:t>
            </a:r>
          </a:p>
          <a:p>
            <a:pPr algn="ctr"/>
            <a:r>
              <a:rPr lang="ru-RU" sz="2800">
                <a:latin typeface="Times New Roman" pitchFamily="18" charset="0"/>
              </a:rPr>
              <a:t>конкретную и законную цель обработки;</a:t>
            </a:r>
          </a:p>
          <a:p>
            <a:pPr algn="ctr"/>
            <a:r>
              <a:rPr lang="ru-RU" sz="2800">
                <a:latin typeface="Times New Roman" pitchFamily="18" charset="0"/>
              </a:rPr>
              <a:t>содержание и объем ПД в соответствии с целью сбора;</a:t>
            </a:r>
          </a:p>
          <a:p>
            <a:pPr algn="ctr"/>
            <a:r>
              <a:rPr lang="ru-RU" sz="2800">
                <a:latin typeface="Times New Roman" pitchFamily="18" charset="0"/>
              </a:rPr>
              <a:t>срок хранения ПД.</a:t>
            </a:r>
          </a:p>
        </p:txBody>
      </p:sp>
      <p:sp>
        <p:nvSpPr>
          <p:cNvPr id="503812" name="Text Box 4"/>
          <p:cNvSpPr txBox="1">
            <a:spLocks noChangeArrowheads="1"/>
          </p:cNvSpPr>
          <p:nvPr/>
        </p:nvSpPr>
        <p:spPr bwMode="auto">
          <a:xfrm>
            <a:off x="539750" y="4076700"/>
            <a:ext cx="8064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chemeClr val="bg2"/>
                </a:solidFill>
                <a:latin typeface="Times New Roman" pitchFamily="18" charset="0"/>
              </a:rPr>
              <a:t>Исключить избыточность ПД</a:t>
            </a:r>
          </a:p>
        </p:txBody>
      </p:sp>
      <p:sp>
        <p:nvSpPr>
          <p:cNvPr id="503813" name="Text Box 5"/>
          <p:cNvSpPr txBox="1">
            <a:spLocks noChangeArrowheads="1"/>
          </p:cNvSpPr>
          <p:nvPr/>
        </p:nvSpPr>
        <p:spPr bwMode="auto">
          <a:xfrm>
            <a:off x="179388" y="5157788"/>
            <a:ext cx="87852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chemeClr val="bg2"/>
                </a:solidFill>
                <a:latin typeface="Times New Roman" pitchFamily="18" charset="0"/>
              </a:rPr>
              <a:t>Обеспечить точность ПД, их достаточность, актуальность по отношению к целям сбора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8661400" cy="2016125"/>
          </a:xfrm>
        </p:spPr>
        <p:txBody>
          <a:bodyPr/>
          <a:lstStyle/>
          <a:p>
            <a:pPr algn="ctr"/>
            <a:r>
              <a:rPr lang="ru-RU" sz="3600" b="1">
                <a:solidFill>
                  <a:schemeClr val="bg2"/>
                </a:solidFill>
                <a:latin typeface="Times New Roman" pitchFamily="18" charset="0"/>
              </a:rPr>
              <a:t>Условия, допускающие обработку персональных данных </a:t>
            </a:r>
            <a:br>
              <a:rPr lang="ru-RU" sz="3600" b="1">
                <a:solidFill>
                  <a:schemeClr val="bg2"/>
                </a:solidFill>
                <a:latin typeface="Times New Roman" pitchFamily="18" charset="0"/>
              </a:rPr>
            </a:br>
            <a:r>
              <a:rPr lang="ru-RU" sz="3600" b="1">
                <a:solidFill>
                  <a:schemeClr val="bg2"/>
                </a:solidFill>
                <a:latin typeface="Times New Roman" pitchFamily="18" charset="0"/>
              </a:rPr>
              <a:t>(ч. 1 ст. 6 ФЗ «О персональных данных»)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708275"/>
            <a:ext cx="5976938" cy="3743325"/>
          </a:xfrm>
        </p:spPr>
        <p:txBody>
          <a:bodyPr/>
          <a:lstStyle/>
          <a:p>
            <a:pPr algn="ctr"/>
            <a:r>
              <a:rPr lang="ru-RU" sz="2800">
                <a:latin typeface="Times New Roman" pitchFamily="18" charset="0"/>
              </a:rPr>
              <a:t>Федеральные законы и иные НПА (закреплены функции, полномочия, обязанности оператора)</a:t>
            </a:r>
          </a:p>
          <a:p>
            <a:pPr algn="ctr"/>
            <a:r>
              <a:rPr lang="ru-RU" sz="2800">
                <a:latin typeface="Times New Roman" pitchFamily="18" charset="0"/>
              </a:rPr>
              <a:t>Договор с субъектом ПДн</a:t>
            </a:r>
          </a:p>
          <a:p>
            <a:pPr algn="ctr"/>
            <a:r>
              <a:rPr lang="ru-RU" sz="2800">
                <a:latin typeface="Times New Roman" pitchFamily="18" charset="0"/>
              </a:rPr>
              <a:t>Согласие субъекта ПДн (его представителя)</a:t>
            </a:r>
          </a:p>
          <a:p>
            <a:pPr algn="ctr"/>
            <a:r>
              <a:rPr lang="ru-RU" sz="2800">
                <a:latin typeface="Times New Roman" pitchFamily="18" charset="0"/>
              </a:rPr>
              <a:t>Иные </a:t>
            </a:r>
          </a:p>
          <a:p>
            <a:endParaRPr lang="ru-RU" sz="2800">
              <a:latin typeface="Times New Roman" pitchFamily="18" charset="0"/>
            </a:endParaRPr>
          </a:p>
          <a:p>
            <a:endParaRPr lang="ru-RU" sz="2800"/>
          </a:p>
        </p:txBody>
      </p:sp>
      <p:pic>
        <p:nvPicPr>
          <p:cNvPr id="507908" name="Picture 4" descr="blue_question_mark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8763" y="3328988"/>
            <a:ext cx="2535237" cy="3268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>
                <a:solidFill>
                  <a:schemeClr val="bg2"/>
                </a:solidFill>
                <a:latin typeface="Times New Roman" pitchFamily="18" charset="0"/>
              </a:rPr>
              <a:t>Соблюдать конфиденциальность персональных данных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4546600" cy="38862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>
                <a:latin typeface="Times New Roman" pitchFamily="18" charset="0"/>
              </a:rPr>
              <a:t>    Операторы и иные лица, получившие доступ к персональным данным, обязаны не раскрывать третьим лицам и </a:t>
            </a:r>
            <a:r>
              <a:rPr lang="ru-RU" sz="2400" b="1" u="sng">
                <a:solidFill>
                  <a:schemeClr val="bg2"/>
                </a:solidFill>
                <a:latin typeface="Times New Roman" pitchFamily="18" charset="0"/>
              </a:rPr>
              <a:t>не распространять персональные данные без согласия субъекта персональных данных</a:t>
            </a:r>
            <a:r>
              <a:rPr lang="ru-RU" sz="2400">
                <a:latin typeface="Times New Roman" pitchFamily="18" charset="0"/>
              </a:rPr>
              <a:t>, если иное не предусмотрено федеральным законом</a:t>
            </a:r>
            <a:endParaRPr lang="ru-RU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/>
          </a:p>
        </p:txBody>
      </p:sp>
      <p:pic>
        <p:nvPicPr>
          <p:cNvPr id="487429" name="Picture 5" descr="konfidenc-300x1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2276475"/>
            <a:ext cx="3744913" cy="3095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5159375" cy="58324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Оператор </a:t>
            </a:r>
            <a:r>
              <a:rPr lang="ru-RU" b="1" u="sng">
                <a:solidFill>
                  <a:schemeClr val="bg2"/>
                </a:solidFill>
                <a:latin typeface="Times New Roman" pitchFamily="18" charset="0"/>
              </a:rPr>
              <a:t>самостоятельно определяет состав и перечень мер</a:t>
            </a:r>
            <a:r>
              <a:rPr lang="ru-RU">
                <a:latin typeface="Times New Roman" pitchFamily="18" charset="0"/>
              </a:rPr>
              <a:t>, необходимых и достаточных для обеспечения выполнения обязанностей, предусмотренных № 152-ФЗ и иными НПА</a:t>
            </a:r>
          </a:p>
        </p:txBody>
      </p:sp>
      <p:pic>
        <p:nvPicPr>
          <p:cNvPr id="506884" name="Picture 4" descr="stili-600-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2781300"/>
            <a:ext cx="3419475" cy="2281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371600"/>
          </a:xfrm>
        </p:spPr>
        <p:txBody>
          <a:bodyPr/>
          <a:lstStyle/>
          <a:p>
            <a:pPr algn="ctr"/>
            <a:r>
              <a:rPr lang="ru-RU" sz="4000" b="1">
                <a:solidFill>
                  <a:schemeClr val="bg2"/>
                </a:solidFill>
                <a:latin typeface="Times New Roman" pitchFamily="18" charset="0"/>
              </a:rPr>
              <a:t>Назначить ответственного за организацию обработки персональных данных</a:t>
            </a:r>
          </a:p>
        </p:txBody>
      </p:sp>
      <p:pic>
        <p:nvPicPr>
          <p:cNvPr id="509957" name="Picture 5" descr="ответственный-челове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2420938"/>
            <a:ext cx="4489450" cy="4202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3567</TotalTime>
  <Words>444</Words>
  <Application>Microsoft Office PowerPoint</Application>
  <PresentationFormat>Экран (4:3)</PresentationFormat>
  <Paragraphs>38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Times New Roman</vt:lpstr>
      <vt:lpstr>Wingdings</vt:lpstr>
      <vt:lpstr>Calibri</vt:lpstr>
      <vt:lpstr>Arial Black</vt:lpstr>
      <vt:lpstr>Arial Narrow</vt:lpstr>
      <vt:lpstr>Пиксел</vt:lpstr>
      <vt:lpstr>Соблюдение требований законодательства о персональных данных: обязанности оператора. Типичные нарушения требований законодательства </vt:lpstr>
      <vt:lpstr>Федеральный закон от 27.07.2006  № 152-ФЗ «О персональных данных»</vt:lpstr>
      <vt:lpstr>ОПЕРАТОР</vt:lpstr>
      <vt:lpstr>Как соблюсти требования законодательства о персональных данных?</vt:lpstr>
      <vt:lpstr>Необходимо определить:</vt:lpstr>
      <vt:lpstr>Условия, допускающие обработку персональных данных  (ч. 1 ст. 6 ФЗ «О персональных данных»)</vt:lpstr>
      <vt:lpstr>Соблюдать конфиденциальность персональных данных</vt:lpstr>
      <vt:lpstr>Слайд 8</vt:lpstr>
      <vt:lpstr>Назначить ответственного за организацию обработки персональных данных</vt:lpstr>
      <vt:lpstr>Разработать документы, определяющие политику в отношении обработки ПД, локальные акты по вопросам обработки ПД</vt:lpstr>
      <vt:lpstr>Применять правовые, организационные и технические меры по обеспечению безопасности ПД в соответствии со ст. 19 ФЗ «О персональных данных»</vt:lpstr>
      <vt:lpstr>Осуществлять внутренний контроль соответствия обработки ПД законодательству, требованиям к защите ПД, политике в отношении обработки ПД, локальным актам оператора</vt:lpstr>
      <vt:lpstr>Оценить вред, который может быть причинен субъектам ПД в случае нарушения ФЗ «О персональных данных», соотношение указанного вреда и принимаемых мер</vt:lpstr>
      <vt:lpstr>Ознакомить работников с положениями законодательства о персональных данных, локальными актами </vt:lpstr>
      <vt:lpstr>Исключение – ГМО!</vt:lpstr>
      <vt:lpstr>Документ, определяющий политику в отношении обработки  персональных данных</vt:lpstr>
      <vt:lpstr>Слайд 17</vt:lpstr>
      <vt:lpstr>Теперь пользоваться госуслугами очень просто!</vt:lpstr>
    </vt:vector>
  </TitlesOfParts>
  <Company>Россвязькомнадзор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mch</dc:creator>
  <cp:lastModifiedBy>леня</cp:lastModifiedBy>
  <cp:revision>184</cp:revision>
  <dcterms:created xsi:type="dcterms:W3CDTF">2011-04-20T09:47:18Z</dcterms:created>
  <dcterms:modified xsi:type="dcterms:W3CDTF">2016-06-21T14:06:39Z</dcterms:modified>
</cp:coreProperties>
</file>