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21" r:id="rId4"/>
    <p:sldId id="359" r:id="rId5"/>
    <p:sldId id="362" r:id="rId6"/>
    <p:sldId id="363" r:id="rId7"/>
    <p:sldId id="365" r:id="rId8"/>
    <p:sldId id="364" r:id="rId9"/>
    <p:sldId id="367" r:id="rId10"/>
    <p:sldId id="333" r:id="rId11"/>
    <p:sldId id="335" r:id="rId12"/>
    <p:sldId id="350" r:id="rId13"/>
    <p:sldId id="332" r:id="rId14"/>
    <p:sldId id="312" r:id="rId15"/>
  </p:sldIdLst>
  <p:sldSz cx="12192000" cy="6858000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1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FF"/>
    <a:srgbClr val="007500"/>
    <a:srgbClr val="3ACBFF"/>
    <a:srgbClr val="009644"/>
    <a:srgbClr val="00B050"/>
    <a:srgbClr val="1A8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245" y="-518"/>
      </p:cViewPr>
      <p:guideLst>
        <p:guide orient="horz" pos="3974"/>
        <p:guide pos="6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98F7-42A7-46D5-B294-83DC7F1EC0CE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FFE0-9D23-4EA0-B368-99AFA910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2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6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RDP.RU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основана в 2010 году в контуре оператора связи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Экотелеком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– первоначально для закрытия потребностей в оборудовании конкретно этого оператора. Разработанные решения стали востребованы на открытом рынке, в том числе – топовыми компаниями. Сегодня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RDP.RU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ведущим российским разработчиком и поставщиком инновационного программного обеспечения и телекоммуникационного оборудования. Поскольку мы 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 из операторов, хорошо понимаем специфические потребности операторов и для каждой проблемы у нас есть эффективное решение. Все, что мы предлагаем рынку – используем сами и многократно испытываем на себе.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6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2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2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3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FFE0-9D23-4EA0-B368-99AFA91024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25-E8BB-4397-B0A6-7ED63B02DCC2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BC4C-C0B5-4B65-9208-F98FD13AA1E5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3F51-74CF-4C07-917F-BC3AF6E8678F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36E-111C-41D0-8898-2D38F44C3616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09B0-5C2E-4C4E-9D17-A1765D86FC0E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EA8B-8AC0-4309-85B1-B2F64B6FD0F2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8E15-AE8C-4052-A4EB-4CB7045A09B2}" type="datetime1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505-1DB8-4B00-B5BA-709A932BD2C5}" type="datetime1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EF08-9F68-4C1B-8DD9-1AAB48CF2231}" type="datetime1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074-7ACC-4722-A582-37132F734C46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0EA9-E77D-4BB8-98A8-9FDF98171888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FB17-35CD-4234-8069-839D30BB68AC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2107-469A-43D5-B67A-3166EF29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75" y="4959626"/>
            <a:ext cx="8132348" cy="160870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2213" y="1863634"/>
            <a:ext cx="5509250" cy="21945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000" b="1" spc="200" dirty="0" err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EcoFILTER</a:t>
            </a:r>
            <a:r>
              <a:rPr lang="en-US" sz="4000" b="1" spc="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:</a:t>
            </a:r>
            <a:endParaRPr lang="ru-RU" sz="4000" b="1" spc="2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algn="l">
              <a:lnSpc>
                <a:spcPct val="120000"/>
              </a:lnSpc>
            </a:pPr>
            <a:r>
              <a:rPr lang="ru-RU" sz="4000" b="1" spc="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подведение итогов тестирования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4432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55688" y="425880"/>
            <a:ext cx="9864725" cy="669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Распознавание и глубокий анализ трафика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7" y="3300108"/>
            <a:ext cx="5159012" cy="10205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1F153-215B-4F63-8CEA-5476CD2A5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1" y="2733120"/>
            <a:ext cx="3890397" cy="54643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E295221-BA5F-4871-9C66-577B7ED8FE4B}"/>
              </a:ext>
            </a:extLst>
          </p:cNvPr>
          <p:cNvSpPr/>
          <p:nvPr/>
        </p:nvSpPr>
        <p:spPr>
          <a:xfrm>
            <a:off x="1519707" y="4372130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EcoDPI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Bypass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339A72E-9265-4984-9D42-617233242317}"/>
              </a:ext>
            </a:extLst>
          </p:cNvPr>
          <p:cNvSpPr/>
          <p:nvPr/>
        </p:nvSpPr>
        <p:spPr>
          <a:xfrm>
            <a:off x="4522567" y="4370275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DPI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LoadBalancer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6124DB-42FB-4EB7-9E05-1DD5720D174B}"/>
              </a:ext>
            </a:extLst>
          </p:cNvPr>
          <p:cNvSpPr/>
          <p:nvPr/>
        </p:nvSpPr>
        <p:spPr>
          <a:xfrm>
            <a:off x="7525427" y="4370274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EcoDPI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Units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1545924-BD3F-45DE-A668-CF2AEA7D12A3}"/>
              </a:ext>
            </a:extLst>
          </p:cNvPr>
          <p:cNvSpPr/>
          <p:nvPr/>
        </p:nvSpPr>
        <p:spPr>
          <a:xfrm>
            <a:off x="1519707" y="5030913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EcoDPI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local CEMS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04D8723-8619-43A6-8A5D-4D4C4BDC4C11}"/>
              </a:ext>
            </a:extLst>
          </p:cNvPr>
          <p:cNvSpPr/>
          <p:nvPr/>
        </p:nvSpPr>
        <p:spPr>
          <a:xfrm>
            <a:off x="4522567" y="5029058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EcoDPI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Flow Collector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696A5A1-3AFF-4F0C-BE5A-F5E010BBBD22}"/>
              </a:ext>
            </a:extLst>
          </p:cNvPr>
          <p:cNvSpPr/>
          <p:nvPr/>
        </p:nvSpPr>
        <p:spPr>
          <a:xfrm>
            <a:off x="7525427" y="5029057"/>
            <a:ext cx="2820473" cy="5394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EcoDPI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Storage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6B9CC7-D26C-41BA-9DCE-7B7D4BEC5031}"/>
              </a:ext>
            </a:extLst>
          </p:cNvPr>
          <p:cNvSpPr/>
          <p:nvPr/>
        </p:nvSpPr>
        <p:spPr>
          <a:xfrm>
            <a:off x="349842" y="938438"/>
            <a:ext cx="1127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Первый в России отказоустойчивый мульти терабитный DPI-кластер,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масштабируемый до 40 Тбит/c на узел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057C397-BC99-486C-9BBC-650BC6E156B1}"/>
              </a:ext>
            </a:extLst>
          </p:cNvPr>
          <p:cNvSpPr/>
          <p:nvPr/>
        </p:nvSpPr>
        <p:spPr>
          <a:xfrm>
            <a:off x="349843" y="1716067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Ограничение трафика приложений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EFF784E-6A18-432F-83D7-AE06A16F2FEC}"/>
              </a:ext>
            </a:extLst>
          </p:cNvPr>
          <p:cNvSpPr/>
          <p:nvPr/>
        </p:nvSpPr>
        <p:spPr>
          <a:xfrm>
            <a:off x="349843" y="2323215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Запрет доступа к ресурсам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14B831B-C7BA-49CF-8FE7-ABAEA64F53E3}"/>
              </a:ext>
            </a:extLst>
          </p:cNvPr>
          <p:cNvSpPr/>
          <p:nvPr/>
        </p:nvSpPr>
        <p:spPr>
          <a:xfrm>
            <a:off x="349843" y="2960312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приоритета трафика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3D2E145-639D-4E21-A1E8-8B2296CF6B6E}"/>
              </a:ext>
            </a:extLst>
          </p:cNvPr>
          <p:cNvSpPr/>
          <p:nvPr/>
        </p:nvSpPr>
        <p:spPr>
          <a:xfrm>
            <a:off x="349843" y="3569131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Извлечение данных из трафика приложений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710D1C29-556D-4537-AE9E-355A407FDD2F}"/>
              </a:ext>
            </a:extLst>
          </p:cNvPr>
          <p:cNvSpPr/>
          <p:nvPr/>
        </p:nvSpPr>
        <p:spPr>
          <a:xfrm>
            <a:off x="8421532" y="1716067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Внос задержек в трафик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D315B02-D659-46B7-88BB-D37FF4E7183E}"/>
              </a:ext>
            </a:extLst>
          </p:cNvPr>
          <p:cNvSpPr/>
          <p:nvPr/>
        </p:nvSpPr>
        <p:spPr>
          <a:xfrm>
            <a:off x="8421532" y="2323215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Перенаправление потоков данных на дополнительную обработку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5099BF0C-7F46-404C-B97B-07A011CEBB9C}"/>
              </a:ext>
            </a:extLst>
          </p:cNvPr>
          <p:cNvSpPr/>
          <p:nvPr/>
        </p:nvSpPr>
        <p:spPr>
          <a:xfrm>
            <a:off x="8421532" y="2960312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Применение политик к абонентам выборочно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6EF472B6-C48F-4D8B-ADC1-759369A55C9E}"/>
              </a:ext>
            </a:extLst>
          </p:cNvPr>
          <p:cNvSpPr/>
          <p:nvPr/>
        </p:nvSpPr>
        <p:spPr>
          <a:xfrm>
            <a:off x="8421532" y="3569131"/>
            <a:ext cx="3204726" cy="466924"/>
          </a:xfrm>
          <a:prstGeom prst="round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Расшифровка потоков данных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D62F2D-F784-4EED-969D-71AE876FAD0E}"/>
              </a:ext>
            </a:extLst>
          </p:cNvPr>
          <p:cNvSpPr/>
          <p:nvPr/>
        </p:nvSpPr>
        <p:spPr>
          <a:xfrm>
            <a:off x="2085864" y="5687840"/>
            <a:ext cx="8586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на различных уровнях модели OSI (от второго до седьмого) по протоколам, приложениям, сервисам, включая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multicast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служебные протоколы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72D9A7C-7D93-454B-AAAF-3A298C3B446E}"/>
              </a:ext>
            </a:extLst>
          </p:cNvPr>
          <p:cNvSpPr/>
          <p:nvPr/>
        </p:nvSpPr>
        <p:spPr>
          <a:xfrm>
            <a:off x="3842294" y="1750138"/>
            <a:ext cx="4432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Работает на различных уровнях модели OSI </a:t>
            </a:r>
          </a:p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(от второго до седьмого) </a:t>
            </a:r>
          </a:p>
        </p:txBody>
      </p:sp>
    </p:spTree>
    <p:extLst>
      <p:ext uri="{BB962C8B-B14F-4D97-AF65-F5344CB8AC3E}">
        <p14:creationId xmlns:p14="http://schemas.microsoft.com/office/powerpoint/2010/main" val="17581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9AAE28-C493-4922-BD5E-6C1E110250E7}"/>
              </a:ext>
            </a:extLst>
          </p:cNvPr>
          <p:cNvSpPr/>
          <p:nvPr/>
        </p:nvSpPr>
        <p:spPr>
          <a:xfrm>
            <a:off x="3984171" y="1527459"/>
            <a:ext cx="653142" cy="68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CG-NAT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BRAS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URL- FILTER 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одной платформе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ACF6F98-CDC5-4A6F-927C-8D805841BF09}"/>
              </a:ext>
            </a:extLst>
          </p:cNvPr>
          <p:cNvSpPr/>
          <p:nvPr/>
        </p:nvSpPr>
        <p:spPr>
          <a:xfrm>
            <a:off x="1339913" y="3492458"/>
            <a:ext cx="9965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Весь базовый функционал среднего оператора на одном физическом устройстве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различных комплектаций (вы платите только за то, что вам действительно нужно)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типов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Application Layer Gateway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PPTP, GRE, RTSP, SIP, FTP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Реализация различных сценариев сохранения удержания абонентской базы и сохранения АРПУ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Применение гибких тарифных планов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предоставления устройства любой модификации в аренду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1D325FA-F68A-439F-A4B6-DA4C4FA79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7" y="2323238"/>
            <a:ext cx="5910659" cy="11692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3DFC7DF-1242-4D9F-84A3-BFE20EC4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8" y="1406566"/>
            <a:ext cx="2385275" cy="6815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2464EC9-05BC-4D01-9C69-255E96FD7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2" y="1264014"/>
            <a:ext cx="3002892" cy="19143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DDBA7C-A7E9-4FC1-8853-0376253CD1AF}"/>
              </a:ext>
            </a:extLst>
          </p:cNvPr>
          <p:cNvSpPr/>
          <p:nvPr/>
        </p:nvSpPr>
        <p:spPr>
          <a:xfrm>
            <a:off x="957103" y="1898019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IPv6</a:t>
            </a:r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фильтрации!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50281E-7FDA-47C2-B809-FB10148B2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6781">
            <a:off x="8814950" y="1157042"/>
            <a:ext cx="3034979" cy="19347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B5F562-A5D0-4961-BF08-391029CDCD9B}"/>
              </a:ext>
            </a:extLst>
          </p:cNvPr>
          <p:cNvSpPr/>
          <p:nvPr/>
        </p:nvSpPr>
        <p:spPr>
          <a:xfrm>
            <a:off x="9044853" y="1800641"/>
            <a:ext cx="2555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Аренда на выгодных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условиях!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82AC9D9A-51E0-46C1-87FC-2441C788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C1A59E4-3798-4333-8E02-12246465FF7D}"/>
              </a:ext>
            </a:extLst>
          </p:cNvPr>
          <p:cNvSpPr txBox="1">
            <a:spLocks/>
          </p:cNvSpPr>
          <p:nvPr/>
        </p:nvSpPr>
        <p:spPr>
          <a:xfrm>
            <a:off x="564297" y="543571"/>
            <a:ext cx="11057205" cy="114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5345C57-89E4-4259-B629-60537D83BDD9}"/>
              </a:ext>
            </a:extLst>
          </p:cNvPr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Eco3in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в аренду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CDBE352-8863-4A36-AD33-3006646A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555" y="1638980"/>
            <a:ext cx="3650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Платформа обеспечивает 100% фильтрацию и блокировку запрещенных сайтов по списку Роскомнадзора.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C13E4B-F254-426E-91DA-00175AD2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2" y="3516113"/>
            <a:ext cx="1190242" cy="1190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https://www.rdp.ru/images/arenda-3.png">
            <a:extLst>
              <a:ext uri="{FF2B5EF4-FFF2-40B4-BE49-F238E27FC236}">
                <a16:creationId xmlns:a16="http://schemas.microsoft.com/office/drawing/2014/main" id="{2DCA2CD8-8F87-4F9B-9D02-85A5D16B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46" y="3644485"/>
            <a:ext cx="910495" cy="1070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C2F8436C-FD99-4309-961B-5ADBE5C07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16" y="3536654"/>
            <a:ext cx="369576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Оператор может реализовать р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азличные сценарии удержания абонентской базы и внедрять сложные тарифные планы для сохранения средней выручки на одного пользователя.</a:t>
            </a:r>
          </a:p>
        </p:txBody>
      </p:sp>
      <p:pic>
        <p:nvPicPr>
          <p:cNvPr id="21" name="Picture 4" descr="https://www.rdp.ru/images/arenda-4.png">
            <a:extLst>
              <a:ext uri="{FF2B5EF4-FFF2-40B4-BE49-F238E27FC236}">
                <a16:creationId xmlns:a16="http://schemas.microsoft.com/office/drawing/2014/main" id="{A7F2D8E9-E7C5-4B00-B095-044C865F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44" y="1505590"/>
            <a:ext cx="1087497" cy="108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4D4C552B-1F05-48A4-A327-F821D457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250" y="1638980"/>
            <a:ext cx="365022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Быстрый экономический эффект достигается за счет отсутствия штрафов, снижения оттока клиентов и сокращения операционных затрат.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2" descr="https://www.rdp.ru/images/arenda-2.png">
            <a:extLst>
              <a:ext uri="{FF2B5EF4-FFF2-40B4-BE49-F238E27FC236}">
                <a16:creationId xmlns:a16="http://schemas.microsoft.com/office/drawing/2014/main" id="{D0BA1355-49CC-438B-9EED-85D77777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0" y="1640587"/>
            <a:ext cx="9525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296B601F-4852-4E8C-BAD8-D5251117B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581" y="3505242"/>
            <a:ext cx="36736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Технические характеристики платформы позволяют обеспечить высокую производительность и снизить затраты на электропитание и охлаждение.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20F9A63-A60B-4FC2-B607-473BE9FBDF09}"/>
              </a:ext>
            </a:extLst>
          </p:cNvPr>
          <p:cNvSpPr/>
          <p:nvPr/>
        </p:nvSpPr>
        <p:spPr>
          <a:xfrm>
            <a:off x="709861" y="5162903"/>
            <a:ext cx="11057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тарифы включают в себя квалифицированную сервисную поддержку и настройку оборудования.</a:t>
            </a: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9C24540D-D3FD-4F8F-9437-716BB28F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438020" y="1367750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производительность и надежность</a:t>
            </a:r>
          </a:p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30118" y="1359788"/>
            <a:ext cx="3634428" cy="822367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Устойчивость к санкциям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230118" y="3763540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Унификация оборудования</a:t>
            </a:r>
          </a:p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30118" y="2549020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Высокая гибкость и адаптация </a:t>
            </a:r>
            <a:b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изменениям трафика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нам по пути?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38020" y="2565645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Единая техническая поддержка и помощь в интеграции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38020" y="3763540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Готовность к решению новых задач без замены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3BB9DF8A-39B3-4C22-BE31-7220687D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DAF8B1D-399B-42B7-B43D-907C834FE033}"/>
              </a:ext>
            </a:extLst>
          </p:cNvPr>
          <p:cNvSpPr/>
          <p:nvPr/>
        </p:nvSpPr>
        <p:spPr>
          <a:xfrm>
            <a:off x="8230118" y="4982288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Успешная конкуренция с западными решениями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6E553A8-D138-49DF-AE8B-879ADCFA43C3}"/>
              </a:ext>
            </a:extLst>
          </p:cNvPr>
          <p:cNvSpPr/>
          <p:nvPr/>
        </p:nvSpPr>
        <p:spPr>
          <a:xfrm>
            <a:off x="4438020" y="4982288"/>
            <a:ext cx="3634428" cy="84765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Лояльная ценовая политика, рублевая зона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" y="3254814"/>
            <a:ext cx="4338350" cy="8581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10014CD-3FB4-4BB0-89A8-5E7AFB99A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9"/>
            <a:ext cx="4485519" cy="8873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C938AA-3EED-4C7B-871D-1E5CAD268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081"/>
            <a:ext cx="4411935" cy="8727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84B1E3-C13B-4AC8-A122-ECDA662EC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9" y="2461773"/>
            <a:ext cx="3703180" cy="7400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CC46B45-8F42-4A1A-8AC1-7192C16BE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5" y="1367751"/>
            <a:ext cx="3654388" cy="9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05678" y="689994"/>
            <a:ext cx="7780386" cy="898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87663" y="2091350"/>
            <a:ext cx="3427545" cy="2758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Антон Нечай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http://www.rdp.ru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+7 495 204-9-204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sales@rdp.ru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0C8F216-1B0C-47C0-9ED9-F946957FE45A}"/>
              </a:ext>
            </a:extLst>
          </p:cNvPr>
          <p:cNvSpPr/>
          <p:nvPr/>
        </p:nvSpPr>
        <p:spPr>
          <a:xfrm rot="18358860">
            <a:off x="8743289" y="3245634"/>
            <a:ext cx="368283" cy="192212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03247" y="3762219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2491" y="3750647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38261" y="3722072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55803" y="3722072"/>
            <a:ext cx="368283" cy="914400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Стрелка: влево-вверх 46"/>
          <p:cNvSpPr/>
          <p:nvPr/>
        </p:nvSpPr>
        <p:spPr>
          <a:xfrm rot="5400000">
            <a:off x="1728012" y="1914451"/>
            <a:ext cx="2927106" cy="4177498"/>
          </a:xfrm>
          <a:prstGeom prst="leftUpArrow">
            <a:avLst>
              <a:gd name="adj1" fmla="val 17447"/>
              <a:gd name="adj2" fmla="val 13937"/>
              <a:gd name="adj3" fmla="val 14228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3330931" y="4254237"/>
            <a:ext cx="5270075" cy="1586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Стрелка: влево-вверх 48"/>
          <p:cNvSpPr/>
          <p:nvPr/>
        </p:nvSpPr>
        <p:spPr>
          <a:xfrm>
            <a:off x="7438042" y="2107999"/>
            <a:ext cx="3297017" cy="1627336"/>
          </a:xfrm>
          <a:prstGeom prst="leftUpArrow">
            <a:avLst>
              <a:gd name="adj1" fmla="val 32483"/>
              <a:gd name="adj2" fmla="val 28507"/>
              <a:gd name="adj3" fmla="val 25000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Стрелка: влево-вверх 49"/>
          <p:cNvSpPr/>
          <p:nvPr/>
        </p:nvSpPr>
        <p:spPr>
          <a:xfrm rot="16200000">
            <a:off x="3695922" y="-326353"/>
            <a:ext cx="1050545" cy="4263964"/>
          </a:xfrm>
          <a:prstGeom prst="leftUpArrow">
            <a:avLst>
              <a:gd name="adj1" fmla="val 39507"/>
              <a:gd name="adj2" fmla="val 34067"/>
              <a:gd name="adj3" fmla="val 25000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: скругленные углы 50"/>
          <p:cNvSpPr/>
          <p:nvPr/>
        </p:nvSpPr>
        <p:spPr>
          <a:xfrm>
            <a:off x="651365" y="864418"/>
            <a:ext cx="1776479" cy="16410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3330931" y="2430753"/>
            <a:ext cx="5270075" cy="1586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7" y="998737"/>
            <a:ext cx="1099214" cy="10017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r="18173" b="11716"/>
          <a:stretch/>
        </p:blipFill>
        <p:spPr>
          <a:xfrm>
            <a:off x="6561695" y="2141274"/>
            <a:ext cx="757930" cy="544531"/>
          </a:xfrm>
          <a:prstGeom prst="roundRect">
            <a:avLst>
              <a:gd name="adj" fmla="val 10218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ABFF"/>
            </a:solidFill>
          </a:ln>
          <a:effectLst/>
        </p:spPr>
      </p:pic>
      <p:sp>
        <p:nvSpPr>
          <p:cNvPr id="59" name="Прямоугольник 58"/>
          <p:cNvSpPr/>
          <p:nvPr/>
        </p:nvSpPr>
        <p:spPr>
          <a:xfrm>
            <a:off x="2823958" y="5417613"/>
            <a:ext cx="6305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IP/MPLS-ROUTER, DPI,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CG-NAT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BRAS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URL-FILTERING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12128" y="1463781"/>
            <a:ext cx="3070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Потребности оператора связи</a:t>
            </a: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8469095" y="397218"/>
            <a:ext cx="3450600" cy="16208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РЫНОК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0"/>
          <a:stretch/>
        </p:blipFill>
        <p:spPr>
          <a:xfrm>
            <a:off x="6206611" y="4505908"/>
            <a:ext cx="838630" cy="8103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1"/>
          <a:stretch/>
        </p:blipFill>
        <p:spPr>
          <a:xfrm>
            <a:off x="5033027" y="4520444"/>
            <a:ext cx="831157" cy="80915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5"/>
          <a:stretch/>
        </p:blipFill>
        <p:spPr>
          <a:xfrm>
            <a:off x="7383389" y="4514058"/>
            <a:ext cx="868011" cy="80045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50"/>
          <a:stretch/>
        </p:blipFill>
        <p:spPr>
          <a:xfrm>
            <a:off x="3850481" y="4520445"/>
            <a:ext cx="841991" cy="809155"/>
          </a:xfrm>
          <a:prstGeom prst="rect">
            <a:avLst/>
          </a:prstGeom>
        </p:spPr>
      </p:pic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Кто мы?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710823" y="2959890"/>
            <a:ext cx="1388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Проверено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практике!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632734" y="4736372"/>
            <a:ext cx="175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46" y="2761277"/>
            <a:ext cx="2785062" cy="898184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95F00D-D6BD-4937-BE3F-CDF480E06F11}"/>
              </a:ext>
            </a:extLst>
          </p:cNvPr>
          <p:cNvSpPr/>
          <p:nvPr/>
        </p:nvSpPr>
        <p:spPr>
          <a:xfrm>
            <a:off x="9270883" y="4083800"/>
            <a:ext cx="1826640" cy="1826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25635EE-49D3-492E-9FA1-C73B0E752F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61" y="4299687"/>
            <a:ext cx="839468" cy="68644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C84D970-2661-47A1-9C98-CDB2DE3E8B78}"/>
              </a:ext>
            </a:extLst>
          </p:cNvPr>
          <p:cNvSpPr/>
          <p:nvPr/>
        </p:nvSpPr>
        <p:spPr>
          <a:xfrm>
            <a:off x="9363820" y="4986128"/>
            <a:ext cx="171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КоммИТ-Кэпитал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15%</a:t>
            </a: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772709" y="2747668"/>
            <a:ext cx="1135442" cy="3943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64" y="2873533"/>
            <a:ext cx="780316" cy="133632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769383" y="3283075"/>
            <a:ext cx="1135442" cy="3943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99" y="3401396"/>
            <a:ext cx="778542" cy="145039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7453051" y="2125623"/>
            <a:ext cx="769661" cy="5601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26425" r="78952" b="27158"/>
          <a:stretch/>
        </p:blipFill>
        <p:spPr>
          <a:xfrm>
            <a:off x="7599824" y="2205219"/>
            <a:ext cx="509154" cy="3925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440C815-73DE-4302-9DD3-C0A5054DD3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07" y="574768"/>
            <a:ext cx="338755" cy="3639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A49AE75-07FC-4738-9094-9E51A6A7B3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72" y="1058161"/>
            <a:ext cx="761636" cy="27201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3E2867-5554-4801-BC30-F7E38ABE24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95" y="1407313"/>
            <a:ext cx="754234" cy="2693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43521D-B6B1-4D65-B1AA-E9000C4413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93" y="1075689"/>
            <a:ext cx="654228" cy="2336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A76BD8-CBEF-4AFC-994C-925CE437FB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62" y="575345"/>
            <a:ext cx="768569" cy="2744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9CB9F9-59E3-485B-878C-201F34C699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81" y="491844"/>
            <a:ext cx="1218591" cy="4352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2ACDF0A-9D37-4857-A0B1-4FEC22F6ED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17944" y="515988"/>
            <a:ext cx="624253" cy="3515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CCB3FE7-A343-46BB-8B24-216E827127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64" y="1410615"/>
            <a:ext cx="747645" cy="26701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A2791C0-92ED-4F12-8A3E-A8401DD7077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07" y="1684159"/>
            <a:ext cx="666837" cy="23815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52FBAA6-CF9F-4E91-8071-CB1931FF786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77" y="1455962"/>
            <a:ext cx="618018" cy="22072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90C3F21-25F2-4220-885A-78F672D0DB4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99" y="1657286"/>
            <a:ext cx="236302" cy="29190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5B7AC9-CA15-4E83-A902-FE9950DA390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24" y="1697965"/>
            <a:ext cx="673024" cy="2403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DC93F09-6365-4C50-AAE3-D519011CFF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60" y="1014161"/>
            <a:ext cx="911195" cy="32542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ED24BFEE-2C6F-4BC9-9844-E273F535AFB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63" y="1420138"/>
            <a:ext cx="606441" cy="21658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39A97E2-4F7C-4A66-9548-0CAE9A40320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07" y="1684159"/>
            <a:ext cx="701383" cy="25049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0145F13-7528-445B-918E-C0A56B6A23D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08" y="815257"/>
            <a:ext cx="722824" cy="258151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BA5201AD-36FB-40DC-BEF3-C1D8341E0B57}"/>
              </a:ext>
            </a:extLst>
          </p:cNvPr>
          <p:cNvSpPr/>
          <p:nvPr/>
        </p:nvSpPr>
        <p:spPr>
          <a:xfrm>
            <a:off x="8900436" y="5991534"/>
            <a:ext cx="2611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Технологический 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партнер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BF5CBD00-8DF8-4683-8D7E-28DC9630FF0E}"/>
              </a:ext>
            </a:extLst>
          </p:cNvPr>
          <p:cNvSpPr/>
          <p:nvPr/>
        </p:nvSpPr>
        <p:spPr>
          <a:xfrm>
            <a:off x="10599312" y="3828959"/>
            <a:ext cx="961243" cy="961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20B20A5-5987-480D-A1B3-EC56DAF254F9}"/>
              </a:ext>
            </a:extLst>
          </p:cNvPr>
          <p:cNvSpPr/>
          <p:nvPr/>
        </p:nvSpPr>
        <p:spPr>
          <a:xfrm>
            <a:off x="10221876" y="4035937"/>
            <a:ext cx="1716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70% 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CG-NAT</a:t>
            </a: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Наши решения развиваются вместе с рынком!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E6CD34F-AA01-4BF7-B06F-A94F955D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1" y="1270343"/>
            <a:ext cx="9483036" cy="40610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97F0E56-0511-4F25-846A-3B4EEE17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5" y="1962754"/>
            <a:ext cx="558957" cy="561745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5834C67-5737-42B9-8A75-5BBD190D4A6B}"/>
              </a:ext>
            </a:extLst>
          </p:cNvPr>
          <p:cNvSpPr/>
          <p:nvPr/>
        </p:nvSpPr>
        <p:spPr>
          <a:xfrm>
            <a:off x="9973092" y="2640515"/>
            <a:ext cx="2225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 российская разработка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EC2C721E-BB18-4494-83BF-F0719BA569EB}"/>
              </a:ext>
            </a:extLst>
          </p:cNvPr>
          <p:cNvSpPr/>
          <p:nvPr/>
        </p:nvSpPr>
        <p:spPr>
          <a:xfrm>
            <a:off x="2440761" y="5916557"/>
            <a:ext cx="222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Глубокая оптимизация кода под современные возможности х86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53BE172-478C-47A9-8240-907C97A0B5CA}"/>
              </a:ext>
            </a:extLst>
          </p:cNvPr>
          <p:cNvSpPr/>
          <p:nvPr/>
        </p:nvSpPr>
        <p:spPr>
          <a:xfrm>
            <a:off x="7488316" y="5916557"/>
            <a:ext cx="222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Производительность на уровне или выше, чем у импортных аналогов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111EDC1-BDAF-4A8A-86CA-35CE43723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23" y="5331415"/>
            <a:ext cx="585142" cy="585142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E23ED865-61FF-4081-BC5F-CBB78FE8889B}"/>
              </a:ext>
            </a:extLst>
          </p:cNvPr>
          <p:cNvSpPr/>
          <p:nvPr/>
        </p:nvSpPr>
        <p:spPr>
          <a:xfrm>
            <a:off x="4800038" y="5932996"/>
            <a:ext cx="256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Ориентир на реальные потребности рынка </a:t>
            </a:r>
            <a:b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общемировые тренды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EF3BF10-40D7-4BE4-9F4C-B428CF39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56349" r="55446" b="27221"/>
          <a:stretch/>
        </p:blipFill>
        <p:spPr>
          <a:xfrm>
            <a:off x="8224445" y="5288312"/>
            <a:ext cx="753642" cy="644684"/>
          </a:xfrm>
          <a:prstGeom prst="rect">
            <a:avLst/>
          </a:prstGeom>
        </p:spPr>
      </p:pic>
      <p:pic>
        <p:nvPicPr>
          <p:cNvPr id="15" name="Picture 2" descr="https://maxcdn.icons8.com/Color/PNG/512/Computer_Hardware/X86-512.png">
            <a:extLst>
              <a:ext uri="{FF2B5EF4-FFF2-40B4-BE49-F238E27FC236}">
                <a16:creationId xmlns:a16="http://schemas.microsoft.com/office/drawing/2014/main" id="{445B2524-AFA0-402B-B0B0-64BF08BE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71" y="5274715"/>
            <a:ext cx="671877" cy="6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FE472C-8DC4-48CC-AA97-AA6DEECDB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66" y="3218196"/>
            <a:ext cx="622100" cy="63076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240137A-B432-45C8-8440-FCB2BB9837B5}"/>
              </a:ext>
            </a:extLst>
          </p:cNvPr>
          <p:cNvSpPr/>
          <p:nvPr/>
        </p:nvSpPr>
        <p:spPr>
          <a:xfrm>
            <a:off x="10247390" y="3897012"/>
            <a:ext cx="170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Рекомендовано 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использованию в государственных структурах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986D34A6-E984-46CE-AB89-BA7B4DFD947C}"/>
              </a:ext>
            </a:extLst>
          </p:cNvPr>
          <p:cNvSpPr/>
          <p:nvPr/>
        </p:nvSpPr>
        <p:spPr>
          <a:xfrm>
            <a:off x="5921936" y="1387429"/>
            <a:ext cx="1712164" cy="571996"/>
          </a:xfrm>
          <a:prstGeom prst="wedgeRoundRectCallout">
            <a:avLst>
              <a:gd name="adj1" fmla="val 46664"/>
              <a:gd name="adj2" fmla="val 109668"/>
              <a:gd name="adj3" fmla="val 16667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Сертификат ФСТЭК</a:t>
            </a:r>
          </a:p>
        </p:txBody>
      </p:sp>
      <p:sp>
        <p:nvSpPr>
          <p:cNvPr id="24" name="Облачко с текстом: прямоугольное со скругленными углами 23">
            <a:extLst>
              <a:ext uri="{FF2B5EF4-FFF2-40B4-BE49-F238E27FC236}">
                <a16:creationId xmlns:a16="http://schemas.microsoft.com/office/drawing/2014/main" id="{4BB8D8F8-E77A-4303-8382-4B65629BA601}"/>
              </a:ext>
            </a:extLst>
          </p:cNvPr>
          <p:cNvSpPr/>
          <p:nvPr/>
        </p:nvSpPr>
        <p:spPr>
          <a:xfrm>
            <a:off x="2161984" y="2891246"/>
            <a:ext cx="1712164" cy="547645"/>
          </a:xfrm>
          <a:prstGeom prst="wedgeRoundRectCallout">
            <a:avLst>
              <a:gd name="adj1" fmla="val 46664"/>
              <a:gd name="adj2" fmla="val 109668"/>
              <a:gd name="adj3" fmla="val 16667"/>
            </a:avLst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 РКН</a:t>
            </a:r>
          </a:p>
        </p:txBody>
      </p:sp>
    </p:spTree>
    <p:extLst>
      <p:ext uri="{BB962C8B-B14F-4D97-AF65-F5344CB8AC3E}">
        <p14:creationId xmlns:p14="http://schemas.microsoft.com/office/powerpoint/2010/main" val="33683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562708" y="543571"/>
            <a:ext cx="1105720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 СПАК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EcoFILTER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проводилось 28.09.2017 по 29.09.2017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F8BDE86-6F72-4C83-9008-319F8EF9745D}"/>
              </a:ext>
            </a:extLst>
          </p:cNvPr>
          <p:cNvGrpSpPr/>
          <p:nvPr/>
        </p:nvGrpSpPr>
        <p:grpSpPr>
          <a:xfrm>
            <a:off x="1939047" y="2007733"/>
            <a:ext cx="8313907" cy="3736690"/>
            <a:chOff x="1478604" y="2206910"/>
            <a:chExt cx="8313907" cy="37366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78604" y="2918298"/>
              <a:ext cx="3618690" cy="3025302"/>
            </a:xfrm>
            <a:prstGeom prst="roundRect">
              <a:avLst/>
            </a:prstGeom>
            <a:solidFill>
              <a:srgbClr val="00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5FC0C2F-A44F-4ED7-A342-5724A562D811}"/>
                </a:ext>
              </a:extLst>
            </p:cNvPr>
            <p:cNvSpPr/>
            <p:nvPr/>
          </p:nvSpPr>
          <p:spPr>
            <a:xfrm>
              <a:off x="1478604" y="2206910"/>
              <a:ext cx="36186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 </a:t>
              </a:r>
              <a:r>
                <a:rPr lang="ru-RU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ЭТАП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8295" y="3692285"/>
              <a:ext cx="32393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Анализ результатов выполнения требований по блокировке запрещенных ресурсов у существующих клиентов </a:t>
              </a:r>
              <a:r>
                <a:rPr lang="en-US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RDP</a:t>
              </a:r>
              <a:r>
                <a:rPr lang="ru-RU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r>
                <a:rPr lang="en-US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RU</a:t>
              </a:r>
              <a:r>
                <a:rPr lang="ru-RU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8DA98C9A-3B47-4012-8E5F-BD476D6C84AF}"/>
                </a:ext>
              </a:extLst>
            </p:cNvPr>
            <p:cNvGrpSpPr/>
            <p:nvPr/>
          </p:nvGrpSpPr>
          <p:grpSpPr>
            <a:xfrm>
              <a:off x="6173820" y="2206910"/>
              <a:ext cx="3618691" cy="3736690"/>
              <a:chOff x="6173820" y="2206910"/>
              <a:chExt cx="3618691" cy="3736690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173821" y="2918298"/>
                <a:ext cx="3618690" cy="3025302"/>
              </a:xfrm>
              <a:prstGeom prst="roundRect">
                <a:avLst/>
              </a:prstGeom>
              <a:solidFill>
                <a:srgbClr val="00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45FC0C2F-A44F-4ED7-A342-5724A562D811}"/>
                  </a:ext>
                </a:extLst>
              </p:cNvPr>
              <p:cNvSpPr/>
              <p:nvPr/>
            </p:nvSpPr>
            <p:spPr>
              <a:xfrm>
                <a:off x="6173820" y="2206910"/>
                <a:ext cx="361869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II </a:t>
                </a:r>
                <a:r>
                  <a:rPr lang="ru-RU" sz="32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ЭТАП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63510" y="3553786"/>
                <a:ext cx="32393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Тестирование на сетях связи операторов, которые согласились принять участие в испытаниях.</a:t>
                </a:r>
              </a:p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Выбор операторов осуществлял </a:t>
                </a:r>
                <a:r>
                  <a:rPr lang="ru-RU" b="1" dirty="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Роскомнадзор</a:t>
                </a:r>
                <a:endParaRPr lang="ru-RU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CC06BEC0-20FD-4282-A247-3ED999CB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8043" y="319445"/>
            <a:ext cx="11575915" cy="142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 проводилось при включение СПАК </a:t>
            </a:r>
            <a:b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EcoFILTER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трем схемам 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 descr="C:\Users\RDP-LUKYANOV\AppData\Local\Microsoft\Windows\INetCache\Content.Word\Ecotelecom (7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19" y="1710619"/>
            <a:ext cx="1959509" cy="430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RDP-LUKYANOV\AppData\Local\Microsoft\Windows\INetCache\Content.Word\Ecotelecom (8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10" y="1710619"/>
            <a:ext cx="3184914" cy="430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RDP-LUKYANOV\AppData\Local\Microsoft\Windows\INetCache\Content.Word\Ecotelecom (9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83" y="1710619"/>
            <a:ext cx="3373708" cy="43075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FC4C20A1-F3E9-4E27-9F76-379B9D77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F4B899-4297-4635-BE4C-B89EDD3B6BC6}"/>
              </a:ext>
            </a:extLst>
          </p:cNvPr>
          <p:cNvSpPr/>
          <p:nvPr/>
        </p:nvSpPr>
        <p:spPr>
          <a:xfrm>
            <a:off x="5638800" y="3708400"/>
            <a:ext cx="1859280" cy="944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955" y="4169889"/>
            <a:ext cx="10291864" cy="1560951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955" y="1750659"/>
            <a:ext cx="10291864" cy="1751298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4614" y="425513"/>
            <a:ext cx="11057205" cy="783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Результаты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 СПАК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EcoFILTER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767" y="1750659"/>
            <a:ext cx="10067052" cy="1673535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установке по схеме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у 38 % операторов связи абсолютный 0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у 43% - 0.004% нарушений по Единому реестру и 0.07% «398-ФЗ»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4767" y="4212758"/>
            <a:ext cx="10067051" cy="111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установке по схеме 2 и 3: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у 0.049% нарушений по Единому реестру и 0.35% «398-ФЗ»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4767" y="1212500"/>
            <a:ext cx="38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5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Рекомендовано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4767" y="3716105"/>
            <a:ext cx="38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рекомендовано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1CFE08F8-6949-4EEF-B295-BC4F1F6F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9651" y="183649"/>
            <a:ext cx="11575915" cy="6042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Причины нарушений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039" y="1046466"/>
            <a:ext cx="8667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Причина №1:</a:t>
            </a:r>
          </a:p>
          <a:p>
            <a:r>
              <a:rPr lang="ru-RU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 время тестирования в Реестр был внесен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 </a:t>
            </a:r>
            <a:r>
              <a:rPr lang="ru-RU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адрес домашнего роутера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9" y="1846685"/>
            <a:ext cx="10672458" cy="385106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984460" y="4795736"/>
            <a:ext cx="5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84460" y="5463702"/>
            <a:ext cx="5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B03FF937-8992-49E8-8E30-02827A01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9651" y="183648"/>
            <a:ext cx="11575915" cy="757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Причины нарушений 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9" y="1757361"/>
            <a:ext cx="11734800" cy="334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039" y="1046466"/>
            <a:ext cx="8667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Причина №2: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обновлении существующей записи, ревизор не ждет 1 час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A4F8D614-DD5C-468F-865E-5368FBAC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032" y="6322149"/>
            <a:ext cx="710514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06714" y="6317439"/>
            <a:ext cx="2743200" cy="365125"/>
          </a:xfrm>
        </p:spPr>
        <p:txBody>
          <a:bodyPr/>
          <a:lstStyle/>
          <a:p>
            <a:fld id="{17B72107-469A-43D5-B67A-3166EF293A60}" type="slidenum"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3"/>
          <a:stretch/>
        </p:blipFill>
        <p:spPr>
          <a:xfrm>
            <a:off x="2425514" y="2435046"/>
            <a:ext cx="7020405" cy="21702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8737" y="2252701"/>
            <a:ext cx="1678060" cy="71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7" y="2483636"/>
            <a:ext cx="2099360" cy="53054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1111BA9-95E4-4A01-BFB4-3E5850D882D9}"/>
              </a:ext>
            </a:extLst>
          </p:cNvPr>
          <p:cNvSpPr/>
          <p:nvPr/>
        </p:nvSpPr>
        <p:spPr>
          <a:xfrm>
            <a:off x="2340601" y="3341547"/>
            <a:ext cx="1558580" cy="9609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3A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798315-7157-488F-AF3E-C44F8AEE3B9B}"/>
              </a:ext>
            </a:extLst>
          </p:cNvPr>
          <p:cNvSpPr/>
          <p:nvPr/>
        </p:nvSpPr>
        <p:spPr>
          <a:xfrm>
            <a:off x="2643207" y="361853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Internet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4BA2AA5-0CF3-462C-875A-9F5BA734943B}"/>
              </a:ext>
            </a:extLst>
          </p:cNvPr>
          <p:cNvSpPr/>
          <p:nvPr/>
        </p:nvSpPr>
        <p:spPr>
          <a:xfrm>
            <a:off x="7930837" y="3349446"/>
            <a:ext cx="1633072" cy="10436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3A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ЛВС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F2FF1A-A72A-44CD-9362-DD6EEA694F0F}"/>
              </a:ext>
            </a:extLst>
          </p:cNvPr>
          <p:cNvSpPr/>
          <p:nvPr/>
        </p:nvSpPr>
        <p:spPr>
          <a:xfrm>
            <a:off x="817913" y="2575496"/>
            <a:ext cx="306316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Высокопроизводительная фильтрация на весь трафик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CE64B-CF20-464B-B49E-3D16ECC2E525}"/>
              </a:ext>
            </a:extLst>
          </p:cNvPr>
          <p:cNvSpPr/>
          <p:nvPr/>
        </p:nvSpPr>
        <p:spPr>
          <a:xfrm>
            <a:off x="8944166" y="2549909"/>
            <a:ext cx="242992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964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РКН одобряет!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6098DA-2332-4AFE-8E35-098DC471AA4B}"/>
              </a:ext>
            </a:extLst>
          </p:cNvPr>
          <p:cNvSpPr/>
          <p:nvPr/>
        </p:nvSpPr>
        <p:spPr>
          <a:xfrm>
            <a:off x="9530832" y="3255582"/>
            <a:ext cx="1137490" cy="1137490"/>
          </a:xfrm>
          <a:prstGeom prst="ellipse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045F5B-0164-43C8-8FCD-F3E2C6BC2AB4}"/>
              </a:ext>
            </a:extLst>
          </p:cNvPr>
          <p:cNvSpPr/>
          <p:nvPr/>
        </p:nvSpPr>
        <p:spPr>
          <a:xfrm>
            <a:off x="8297279" y="230170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2051" y="540561"/>
            <a:ext cx="11575915" cy="1288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Максимальная эффективность фильтрации при подключении «в разрыв»</a:t>
            </a:r>
          </a:p>
        </p:txBody>
      </p:sp>
    </p:spTree>
    <p:extLst>
      <p:ext uri="{BB962C8B-B14F-4D97-AF65-F5344CB8AC3E}">
        <p14:creationId xmlns:p14="http://schemas.microsoft.com/office/powerpoint/2010/main" val="4148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612</Words>
  <Application>Microsoft Office PowerPoint</Application>
  <PresentationFormat>Широкоэкранный</PresentationFormat>
  <Paragraphs>128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Roboto</vt:lpstr>
      <vt:lpstr>Calibri Light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нам по пути?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</dc:title>
  <dc:creator>Denis Chebotarev</dc:creator>
  <cp:lastModifiedBy>rdp</cp:lastModifiedBy>
  <cp:revision>432</cp:revision>
  <dcterms:created xsi:type="dcterms:W3CDTF">2016-09-23T11:14:06Z</dcterms:created>
  <dcterms:modified xsi:type="dcterms:W3CDTF">2017-10-17T07:35:19Z</dcterms:modified>
</cp:coreProperties>
</file>