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2" r:id="rId4"/>
    <p:sldId id="266" r:id="rId5"/>
    <p:sldId id="263" r:id="rId6"/>
    <p:sldId id="258" r:id="rId7"/>
    <p:sldId id="259" r:id="rId8"/>
    <p:sldId id="267" r:id="rId9"/>
    <p:sldId id="268" r:id="rId10"/>
    <p:sldId id="269" r:id="rId11"/>
    <p:sldId id="270" r:id="rId12"/>
    <p:sldId id="260" r:id="rId13"/>
    <p:sldId id="261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обращений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истекший период 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3508</c:v>
                </c:pt>
                <c:pt idx="1">
                  <c:v>6615</c:v>
                </c:pt>
                <c:pt idx="2">
                  <c:v>10587</c:v>
                </c:pt>
                <c:pt idx="3">
                  <c:v>3326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669120"/>
        <c:axId val="143670656"/>
      </c:barChart>
      <c:catAx>
        <c:axId val="143669120"/>
        <c:scaling>
          <c:orientation val="minMax"/>
        </c:scaling>
        <c:delete val="0"/>
        <c:axPos val="b"/>
        <c:majorTickMark val="out"/>
        <c:minorTickMark val="none"/>
        <c:tickLblPos val="nextTo"/>
        <c:crossAx val="143670656"/>
        <c:crosses val="autoZero"/>
        <c:auto val="1"/>
        <c:lblAlgn val="ctr"/>
        <c:lblOffset val="100"/>
        <c:noMultiLvlLbl val="0"/>
      </c:catAx>
      <c:valAx>
        <c:axId val="1436706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43669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Подтвердилось</c:v>
                </c:pt>
                <c:pt idx="1">
                  <c:v>Не подтвердилось</c:v>
                </c:pt>
                <c:pt idx="2">
                  <c:v>Разъяснено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374</c:v>
                </c:pt>
                <c:pt idx="1">
                  <c:v>3407</c:v>
                </c:pt>
                <c:pt idx="2">
                  <c:v>242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Тематика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ЖКХ</c:v>
                </c:pt>
                <c:pt idx="1">
                  <c:v>Банки, коллекторы</c:v>
                </c:pt>
                <c:pt idx="2">
                  <c:v>Интернет</c:v>
                </c:pt>
                <c:pt idx="3">
                  <c:v>Иное</c:v>
                </c:pt>
                <c:pt idx="4">
                  <c:v>Операторы связи</c:v>
                </c:pt>
                <c:pt idx="5">
                  <c:v>СМИ</c:v>
                </c:pt>
                <c:pt idx="6">
                  <c:v>ГМО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292</c:v>
                </c:pt>
                <c:pt idx="1">
                  <c:v>2390</c:v>
                </c:pt>
                <c:pt idx="2">
                  <c:v>407</c:v>
                </c:pt>
                <c:pt idx="3">
                  <c:v>406</c:v>
                </c:pt>
                <c:pt idx="4">
                  <c:v>92</c:v>
                </c:pt>
                <c:pt idx="5">
                  <c:v>37</c:v>
                </c:pt>
                <c:pt idx="6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05484-0B98-45E0-A019-BB41D947B404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A6564ED-1340-4382-B92F-CFBBFCE29E2C}">
      <dgm:prSet phldrT="[Текст]" custT="1"/>
      <dgm:spPr/>
      <dgm:t>
        <a:bodyPr/>
        <a:lstStyle/>
        <a:p>
          <a:r>
            <a:rPr lang="ru-RU" sz="2400" dirty="0" smtClean="0"/>
            <a:t>Факт отношений </a:t>
          </a:r>
          <a:r>
            <a:rPr lang="ru-RU" sz="2400" dirty="0" smtClean="0"/>
            <a:t>с </a:t>
          </a:r>
          <a:r>
            <a:rPr lang="ru-RU" sz="2400" dirty="0" smtClean="0"/>
            <a:t>банком подтверждается наличием договора</a:t>
          </a:r>
          <a:endParaRPr lang="ru-RU" sz="2400" dirty="0"/>
        </a:p>
      </dgm:t>
    </dgm:pt>
    <dgm:pt modelId="{A102C8AC-AC69-45BA-8FA2-3DC164D7B533}" type="parTrans" cxnId="{EBDF1FDE-9B44-4D0B-9D22-62EFF8D9EAE0}">
      <dgm:prSet/>
      <dgm:spPr/>
      <dgm:t>
        <a:bodyPr/>
        <a:lstStyle/>
        <a:p>
          <a:endParaRPr lang="ru-RU"/>
        </a:p>
      </dgm:t>
    </dgm:pt>
    <dgm:pt modelId="{BDAE2213-6EA6-4905-A7FE-E191520002B2}" type="sibTrans" cxnId="{EBDF1FDE-9B44-4D0B-9D22-62EFF8D9EAE0}">
      <dgm:prSet/>
      <dgm:spPr/>
      <dgm:t>
        <a:bodyPr/>
        <a:lstStyle/>
        <a:p>
          <a:endParaRPr lang="ru-RU"/>
        </a:p>
      </dgm:t>
    </dgm:pt>
    <dgm:pt modelId="{2C50D0B6-427D-41CB-9093-4452954423AA}">
      <dgm:prSet phldrT="[Текст]" custT="1"/>
      <dgm:spPr/>
      <dgm:t>
        <a:bodyPr/>
        <a:lstStyle/>
        <a:p>
          <a:r>
            <a:rPr lang="ru-RU" sz="2400" dirty="0" smtClean="0"/>
            <a:t>Банк (кредитная организация) имеет право заключить договор цессии</a:t>
          </a:r>
          <a:endParaRPr lang="ru-RU" sz="2400" dirty="0"/>
        </a:p>
      </dgm:t>
    </dgm:pt>
    <dgm:pt modelId="{E6A69228-F541-4297-8394-0896AE072A2A}" type="parTrans" cxnId="{969D90B0-86BD-40EC-AE8B-CC2B32FCDCC7}">
      <dgm:prSet/>
      <dgm:spPr/>
      <dgm:t>
        <a:bodyPr/>
        <a:lstStyle/>
        <a:p>
          <a:endParaRPr lang="ru-RU"/>
        </a:p>
      </dgm:t>
    </dgm:pt>
    <dgm:pt modelId="{07E9EBBA-2A1E-4ABF-A1C3-7F2F3B574990}" type="sibTrans" cxnId="{969D90B0-86BD-40EC-AE8B-CC2B32FCDCC7}">
      <dgm:prSet/>
      <dgm:spPr/>
      <dgm:t>
        <a:bodyPr/>
        <a:lstStyle/>
        <a:p>
          <a:endParaRPr lang="ru-RU"/>
        </a:p>
      </dgm:t>
    </dgm:pt>
    <dgm:pt modelId="{28E181A0-FDDF-4563-ACC9-E7B6B2B3B669}">
      <dgm:prSet phldrT="[Текст]" custT="1"/>
      <dgm:spPr/>
      <dgm:t>
        <a:bodyPr/>
        <a:lstStyle/>
        <a:p>
          <a:r>
            <a:rPr lang="ru-RU" sz="2400" dirty="0" smtClean="0"/>
            <a:t>Отзыв согласия не является основанием для прекращения обработки ПД</a:t>
          </a:r>
          <a:endParaRPr lang="ru-RU" sz="2400" dirty="0"/>
        </a:p>
      </dgm:t>
    </dgm:pt>
    <dgm:pt modelId="{3FEE90D8-43B2-448E-9944-BED2CB6BCFB0}" type="parTrans" cxnId="{16FDC440-F6AB-4EFF-BB56-DF172CE6CFD2}">
      <dgm:prSet/>
      <dgm:spPr/>
      <dgm:t>
        <a:bodyPr/>
        <a:lstStyle/>
        <a:p>
          <a:endParaRPr lang="ru-RU"/>
        </a:p>
      </dgm:t>
    </dgm:pt>
    <dgm:pt modelId="{98708575-E007-4171-AFCF-50FFB19AFC5F}" type="sibTrans" cxnId="{16FDC440-F6AB-4EFF-BB56-DF172CE6CFD2}">
      <dgm:prSet/>
      <dgm:spPr/>
      <dgm:t>
        <a:bodyPr/>
        <a:lstStyle/>
        <a:p>
          <a:endParaRPr lang="ru-RU"/>
        </a:p>
      </dgm:t>
    </dgm:pt>
    <dgm:pt modelId="{2A27F10B-C58E-40DD-BA03-4F7D30606149}">
      <dgm:prSet phldrT="[Текст]" custT="1"/>
      <dgm:spPr/>
      <dgm:t>
        <a:bodyPr/>
        <a:lstStyle/>
        <a:p>
          <a:r>
            <a:rPr lang="ru-RU" sz="2400" dirty="0" smtClean="0"/>
            <a:t>Хранение ПД осуществляется банками в соответствии с п. 7 ст. 5 152-ФЗ</a:t>
          </a:r>
          <a:endParaRPr lang="ru-RU" sz="2400" dirty="0"/>
        </a:p>
      </dgm:t>
    </dgm:pt>
    <dgm:pt modelId="{4A9E2F7E-7413-4253-A93A-A5D5FC73F848}" type="parTrans" cxnId="{A37BBAA8-5F89-43EE-9637-7020522A2575}">
      <dgm:prSet/>
      <dgm:spPr/>
      <dgm:t>
        <a:bodyPr/>
        <a:lstStyle/>
        <a:p>
          <a:endParaRPr lang="ru-RU"/>
        </a:p>
      </dgm:t>
    </dgm:pt>
    <dgm:pt modelId="{6B712488-5422-41F1-9506-E395DBB5889A}" type="sibTrans" cxnId="{A37BBAA8-5F89-43EE-9637-7020522A2575}">
      <dgm:prSet/>
      <dgm:spPr/>
      <dgm:t>
        <a:bodyPr/>
        <a:lstStyle/>
        <a:p>
          <a:endParaRPr lang="ru-RU"/>
        </a:p>
      </dgm:t>
    </dgm:pt>
    <dgm:pt modelId="{3456E7B5-450C-4862-9D6D-95FD84E0CD51}" type="pres">
      <dgm:prSet presAssocID="{78B05484-0B98-45E0-A019-BB41D947B4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D03DF4-2E69-4C75-A3C8-1BBF59CB99FE}" type="pres">
      <dgm:prSet presAssocID="{0A6564ED-1340-4382-B92F-CFBBFCE29E2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D4F8C-1E34-4ACE-B4E6-34DEBABFF40A}" type="pres">
      <dgm:prSet presAssocID="{BDAE2213-6EA6-4905-A7FE-E191520002B2}" presName="sibTrans" presStyleCnt="0"/>
      <dgm:spPr/>
    </dgm:pt>
    <dgm:pt modelId="{9FD3031E-8F64-4E14-9099-6F7B71E0DFF5}" type="pres">
      <dgm:prSet presAssocID="{2C50D0B6-427D-41CB-9093-4452954423A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0F93B-FD61-46DC-8D37-12CF83F6D1CB}" type="pres">
      <dgm:prSet presAssocID="{07E9EBBA-2A1E-4ABF-A1C3-7F2F3B574990}" presName="sibTrans" presStyleCnt="0"/>
      <dgm:spPr/>
    </dgm:pt>
    <dgm:pt modelId="{0E2F9D44-52ED-4C00-842D-B3A6E54BF35E}" type="pres">
      <dgm:prSet presAssocID="{28E181A0-FDDF-4563-ACC9-E7B6B2B3B66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75ECD-CCE7-46BF-9008-5A7BCAEF4AFC}" type="pres">
      <dgm:prSet presAssocID="{98708575-E007-4171-AFCF-50FFB19AFC5F}" presName="sibTrans" presStyleCnt="0"/>
      <dgm:spPr/>
    </dgm:pt>
    <dgm:pt modelId="{97BB30C0-27CB-4B1A-AD0A-2A94459AFDEB}" type="pres">
      <dgm:prSet presAssocID="{2A27F10B-C58E-40DD-BA03-4F7D3060614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9D90B0-86BD-40EC-AE8B-CC2B32FCDCC7}" srcId="{78B05484-0B98-45E0-A019-BB41D947B404}" destId="{2C50D0B6-427D-41CB-9093-4452954423AA}" srcOrd="1" destOrd="0" parTransId="{E6A69228-F541-4297-8394-0896AE072A2A}" sibTransId="{07E9EBBA-2A1E-4ABF-A1C3-7F2F3B574990}"/>
    <dgm:cxn modelId="{A37BBAA8-5F89-43EE-9637-7020522A2575}" srcId="{78B05484-0B98-45E0-A019-BB41D947B404}" destId="{2A27F10B-C58E-40DD-BA03-4F7D30606149}" srcOrd="3" destOrd="0" parTransId="{4A9E2F7E-7413-4253-A93A-A5D5FC73F848}" sibTransId="{6B712488-5422-41F1-9506-E395DBB5889A}"/>
    <dgm:cxn modelId="{C682D93F-C1CE-407E-B590-5B6043BB9131}" type="presOf" srcId="{28E181A0-FDDF-4563-ACC9-E7B6B2B3B669}" destId="{0E2F9D44-52ED-4C00-842D-B3A6E54BF35E}" srcOrd="0" destOrd="0" presId="urn:microsoft.com/office/officeart/2005/8/layout/default"/>
    <dgm:cxn modelId="{7F696D93-BA9F-4364-9C84-E4ADE1F7DC3A}" type="presOf" srcId="{0A6564ED-1340-4382-B92F-CFBBFCE29E2C}" destId="{D1D03DF4-2E69-4C75-A3C8-1BBF59CB99FE}" srcOrd="0" destOrd="0" presId="urn:microsoft.com/office/officeart/2005/8/layout/default"/>
    <dgm:cxn modelId="{CA5F4168-315E-4A67-8B28-1532B3C6EB13}" type="presOf" srcId="{2C50D0B6-427D-41CB-9093-4452954423AA}" destId="{9FD3031E-8F64-4E14-9099-6F7B71E0DFF5}" srcOrd="0" destOrd="0" presId="urn:microsoft.com/office/officeart/2005/8/layout/default"/>
    <dgm:cxn modelId="{EBDF1FDE-9B44-4D0B-9D22-62EFF8D9EAE0}" srcId="{78B05484-0B98-45E0-A019-BB41D947B404}" destId="{0A6564ED-1340-4382-B92F-CFBBFCE29E2C}" srcOrd="0" destOrd="0" parTransId="{A102C8AC-AC69-45BA-8FA2-3DC164D7B533}" sibTransId="{BDAE2213-6EA6-4905-A7FE-E191520002B2}"/>
    <dgm:cxn modelId="{16FDC440-F6AB-4EFF-BB56-DF172CE6CFD2}" srcId="{78B05484-0B98-45E0-A019-BB41D947B404}" destId="{28E181A0-FDDF-4563-ACC9-E7B6B2B3B669}" srcOrd="2" destOrd="0" parTransId="{3FEE90D8-43B2-448E-9944-BED2CB6BCFB0}" sibTransId="{98708575-E007-4171-AFCF-50FFB19AFC5F}"/>
    <dgm:cxn modelId="{60E78974-3601-4437-99B4-C21F97656CD8}" type="presOf" srcId="{78B05484-0B98-45E0-A019-BB41D947B404}" destId="{3456E7B5-450C-4862-9D6D-95FD84E0CD51}" srcOrd="0" destOrd="0" presId="urn:microsoft.com/office/officeart/2005/8/layout/default"/>
    <dgm:cxn modelId="{7C0C91CC-97EA-4EF5-9016-54E7DD3E56C8}" type="presOf" srcId="{2A27F10B-C58E-40DD-BA03-4F7D30606149}" destId="{97BB30C0-27CB-4B1A-AD0A-2A94459AFDEB}" srcOrd="0" destOrd="0" presId="urn:microsoft.com/office/officeart/2005/8/layout/default"/>
    <dgm:cxn modelId="{1B9AF7F1-7FDE-4622-B9BA-F2D3945BEAE3}" type="presParOf" srcId="{3456E7B5-450C-4862-9D6D-95FD84E0CD51}" destId="{D1D03DF4-2E69-4C75-A3C8-1BBF59CB99FE}" srcOrd="0" destOrd="0" presId="urn:microsoft.com/office/officeart/2005/8/layout/default"/>
    <dgm:cxn modelId="{AEF4F856-793E-4F31-824D-5A6D08706971}" type="presParOf" srcId="{3456E7B5-450C-4862-9D6D-95FD84E0CD51}" destId="{0F9D4F8C-1E34-4ACE-B4E6-34DEBABFF40A}" srcOrd="1" destOrd="0" presId="urn:microsoft.com/office/officeart/2005/8/layout/default"/>
    <dgm:cxn modelId="{716BECC9-4E96-4EF6-B985-3CA78B586F53}" type="presParOf" srcId="{3456E7B5-450C-4862-9D6D-95FD84E0CD51}" destId="{9FD3031E-8F64-4E14-9099-6F7B71E0DFF5}" srcOrd="2" destOrd="0" presId="urn:microsoft.com/office/officeart/2005/8/layout/default"/>
    <dgm:cxn modelId="{E204F483-EE48-4D0D-A5B8-B8F8C2DAF37F}" type="presParOf" srcId="{3456E7B5-450C-4862-9D6D-95FD84E0CD51}" destId="{C9D0F93B-FD61-46DC-8D37-12CF83F6D1CB}" srcOrd="3" destOrd="0" presId="urn:microsoft.com/office/officeart/2005/8/layout/default"/>
    <dgm:cxn modelId="{F954A9DE-D353-41B3-9AC7-29F5734D37C3}" type="presParOf" srcId="{3456E7B5-450C-4862-9D6D-95FD84E0CD51}" destId="{0E2F9D44-52ED-4C00-842D-B3A6E54BF35E}" srcOrd="4" destOrd="0" presId="urn:microsoft.com/office/officeart/2005/8/layout/default"/>
    <dgm:cxn modelId="{D46FCE5E-368C-4A93-8784-F8D58677BDC2}" type="presParOf" srcId="{3456E7B5-450C-4862-9D6D-95FD84E0CD51}" destId="{73675ECD-CCE7-46BF-9008-5A7BCAEF4AFC}" srcOrd="5" destOrd="0" presId="urn:microsoft.com/office/officeart/2005/8/layout/default"/>
    <dgm:cxn modelId="{ABA153B0-D7C8-44CA-BEB0-23C7B4FC069D}" type="presParOf" srcId="{3456E7B5-450C-4862-9D6D-95FD84E0CD51}" destId="{97BB30C0-27CB-4B1A-AD0A-2A94459AFDE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8A1718-955E-4118-A577-1837B010151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945C9D7-EAA0-4D5E-84C4-000F7ABC06B4}">
      <dgm:prSet phldrT="[Текст]"/>
      <dgm:spPr/>
      <dgm:t>
        <a:bodyPr/>
        <a:lstStyle/>
        <a:p>
          <a:r>
            <a:rPr lang="ru-RU" dirty="0" smtClean="0"/>
            <a:t>Размещение фотографий либо фамилии, имени, отчества </a:t>
          </a:r>
          <a:r>
            <a:rPr lang="ru-RU" b="1" u="sng" dirty="0" smtClean="0"/>
            <a:t>без иной дополнительной информации</a:t>
          </a:r>
          <a:r>
            <a:rPr lang="ru-RU" dirty="0" smtClean="0"/>
            <a:t> не является обработкой ПД</a:t>
          </a:r>
          <a:endParaRPr lang="ru-RU" dirty="0"/>
        </a:p>
      </dgm:t>
    </dgm:pt>
    <dgm:pt modelId="{40ED213B-C4FD-4FFF-B37A-6127EA8B9F47}" type="parTrans" cxnId="{87250AC1-0ED5-4DDC-8F53-368937103D4C}">
      <dgm:prSet/>
      <dgm:spPr/>
      <dgm:t>
        <a:bodyPr/>
        <a:lstStyle/>
        <a:p>
          <a:endParaRPr lang="ru-RU"/>
        </a:p>
      </dgm:t>
    </dgm:pt>
    <dgm:pt modelId="{BA71C6A9-B4EA-4A41-9240-4C1790472337}" type="sibTrans" cxnId="{87250AC1-0ED5-4DDC-8F53-368937103D4C}">
      <dgm:prSet/>
      <dgm:spPr/>
      <dgm:t>
        <a:bodyPr/>
        <a:lstStyle/>
        <a:p>
          <a:endParaRPr lang="ru-RU"/>
        </a:p>
      </dgm:t>
    </dgm:pt>
    <dgm:pt modelId="{3DF922B1-36BF-46B3-A0F0-54172C6FED0D}">
      <dgm:prSet phldrT="[Текст]"/>
      <dgm:spPr/>
      <dgm:t>
        <a:bodyPr/>
        <a:lstStyle/>
        <a:p>
          <a:r>
            <a:rPr lang="ru-RU" dirty="0" smtClean="0"/>
            <a:t>Если личная информация была взята из публичного, открытого профиля социальной сети, это не является правонарушением</a:t>
          </a:r>
          <a:endParaRPr lang="ru-RU" dirty="0"/>
        </a:p>
      </dgm:t>
    </dgm:pt>
    <dgm:pt modelId="{4338462A-39A8-4DAB-8712-B632465BD5ED}" type="parTrans" cxnId="{4DC268C7-5989-465F-9309-00770ABC4CF6}">
      <dgm:prSet/>
      <dgm:spPr/>
      <dgm:t>
        <a:bodyPr/>
        <a:lstStyle/>
        <a:p>
          <a:endParaRPr lang="ru-RU"/>
        </a:p>
      </dgm:t>
    </dgm:pt>
    <dgm:pt modelId="{54B4ABF5-E90F-4E04-9829-7E4679DC3B5B}" type="sibTrans" cxnId="{4DC268C7-5989-465F-9309-00770ABC4CF6}">
      <dgm:prSet/>
      <dgm:spPr/>
      <dgm:t>
        <a:bodyPr/>
        <a:lstStyle/>
        <a:p>
          <a:endParaRPr lang="ru-RU"/>
        </a:p>
      </dgm:t>
    </dgm:pt>
    <dgm:pt modelId="{8D0B64A0-22B6-4474-A0B4-47947FD7FFEB}">
      <dgm:prSet phldrT="[Текст]"/>
      <dgm:spPr/>
      <dgm:t>
        <a:bodyPr/>
        <a:lstStyle/>
        <a:p>
          <a:r>
            <a:rPr lang="ru-RU" dirty="0" smtClean="0"/>
            <a:t>Вопросы защиты чести, достоинства и деловой репутации решаются в суде</a:t>
          </a:r>
          <a:endParaRPr lang="ru-RU" dirty="0"/>
        </a:p>
      </dgm:t>
    </dgm:pt>
    <dgm:pt modelId="{48A5A1A8-D14F-4803-BC46-0BAAA99B2203}" type="parTrans" cxnId="{7C700A85-D797-4123-A24C-C3432F37D195}">
      <dgm:prSet/>
      <dgm:spPr/>
      <dgm:t>
        <a:bodyPr/>
        <a:lstStyle/>
        <a:p>
          <a:endParaRPr lang="ru-RU"/>
        </a:p>
      </dgm:t>
    </dgm:pt>
    <dgm:pt modelId="{3E375177-EEDF-4133-B0E6-38F2B723D0C7}" type="sibTrans" cxnId="{7C700A85-D797-4123-A24C-C3432F37D195}">
      <dgm:prSet/>
      <dgm:spPr/>
      <dgm:t>
        <a:bodyPr/>
        <a:lstStyle/>
        <a:p>
          <a:endParaRPr lang="ru-RU"/>
        </a:p>
      </dgm:t>
    </dgm:pt>
    <dgm:pt modelId="{433C8E56-3BDF-474B-BEFB-AC2192C4BDC8}" type="pres">
      <dgm:prSet presAssocID="{2E8A1718-955E-4118-A577-1837B010151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D7D0239-5F0B-4B45-8674-2C020DC8C743}" type="pres">
      <dgm:prSet presAssocID="{2E8A1718-955E-4118-A577-1837B0101513}" presName="Name1" presStyleCnt="0"/>
      <dgm:spPr/>
    </dgm:pt>
    <dgm:pt modelId="{2D1C8A83-1473-4BA4-B80E-E62FECC1818F}" type="pres">
      <dgm:prSet presAssocID="{2E8A1718-955E-4118-A577-1837B0101513}" presName="cycle" presStyleCnt="0"/>
      <dgm:spPr/>
    </dgm:pt>
    <dgm:pt modelId="{7EBDCDFF-9CC8-4CDD-A8CB-E0C63B7E71DE}" type="pres">
      <dgm:prSet presAssocID="{2E8A1718-955E-4118-A577-1837B0101513}" presName="srcNode" presStyleLbl="node1" presStyleIdx="0" presStyleCnt="3"/>
      <dgm:spPr/>
    </dgm:pt>
    <dgm:pt modelId="{9432306A-ECEC-42AD-AD6A-5813816CC81F}" type="pres">
      <dgm:prSet presAssocID="{2E8A1718-955E-4118-A577-1837B0101513}" presName="conn" presStyleLbl="parChTrans1D2" presStyleIdx="0" presStyleCnt="1"/>
      <dgm:spPr/>
      <dgm:t>
        <a:bodyPr/>
        <a:lstStyle/>
        <a:p>
          <a:endParaRPr lang="ru-RU"/>
        </a:p>
      </dgm:t>
    </dgm:pt>
    <dgm:pt modelId="{81FE8B8F-F6A0-4F59-BB2A-0473D858C20F}" type="pres">
      <dgm:prSet presAssocID="{2E8A1718-955E-4118-A577-1837B0101513}" presName="extraNode" presStyleLbl="node1" presStyleIdx="0" presStyleCnt="3"/>
      <dgm:spPr/>
    </dgm:pt>
    <dgm:pt modelId="{59672B2A-28F0-4E82-B75F-0241233FC6D0}" type="pres">
      <dgm:prSet presAssocID="{2E8A1718-955E-4118-A577-1837B0101513}" presName="dstNode" presStyleLbl="node1" presStyleIdx="0" presStyleCnt="3"/>
      <dgm:spPr/>
    </dgm:pt>
    <dgm:pt modelId="{4DA572C0-50CE-4304-A3AD-5E4F772647D8}" type="pres">
      <dgm:prSet presAssocID="{4945C9D7-EAA0-4D5E-84C4-000F7ABC06B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FAAAC-0FED-4730-9FD5-DD7710F6630C}" type="pres">
      <dgm:prSet presAssocID="{4945C9D7-EAA0-4D5E-84C4-000F7ABC06B4}" presName="accent_1" presStyleCnt="0"/>
      <dgm:spPr/>
    </dgm:pt>
    <dgm:pt modelId="{A8AB1F85-87A6-4A53-8C67-581942A533FB}" type="pres">
      <dgm:prSet presAssocID="{4945C9D7-EAA0-4D5E-84C4-000F7ABC06B4}" presName="accentRepeatNode" presStyleLbl="solidFgAcc1" presStyleIdx="0" presStyleCnt="3"/>
      <dgm:spPr/>
    </dgm:pt>
    <dgm:pt modelId="{D490630B-C77E-4C32-8B3B-65F3BF4E815E}" type="pres">
      <dgm:prSet presAssocID="{3DF922B1-36BF-46B3-A0F0-54172C6FED0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F956E-6F5A-42E3-87B8-45C815964E8F}" type="pres">
      <dgm:prSet presAssocID="{3DF922B1-36BF-46B3-A0F0-54172C6FED0D}" presName="accent_2" presStyleCnt="0"/>
      <dgm:spPr/>
    </dgm:pt>
    <dgm:pt modelId="{5F40DB54-A4D9-451C-A645-618F64624BEA}" type="pres">
      <dgm:prSet presAssocID="{3DF922B1-36BF-46B3-A0F0-54172C6FED0D}" presName="accentRepeatNode" presStyleLbl="solidFgAcc1" presStyleIdx="1" presStyleCnt="3"/>
      <dgm:spPr/>
    </dgm:pt>
    <dgm:pt modelId="{F4DD3675-A684-46E2-8CEE-76217508F05F}" type="pres">
      <dgm:prSet presAssocID="{8D0B64A0-22B6-4474-A0B4-47947FD7FFE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5D2D7-B353-4A9E-B1CC-027478580CDE}" type="pres">
      <dgm:prSet presAssocID="{8D0B64A0-22B6-4474-A0B4-47947FD7FFEB}" presName="accent_3" presStyleCnt="0"/>
      <dgm:spPr/>
    </dgm:pt>
    <dgm:pt modelId="{1DAEADF9-E8B4-4F5D-8321-B6A135E5BC73}" type="pres">
      <dgm:prSet presAssocID="{8D0B64A0-22B6-4474-A0B4-47947FD7FFEB}" presName="accentRepeatNode" presStyleLbl="solidFgAcc1" presStyleIdx="2" presStyleCnt="3"/>
      <dgm:spPr/>
    </dgm:pt>
  </dgm:ptLst>
  <dgm:cxnLst>
    <dgm:cxn modelId="{BDADC713-C54D-45F6-97BC-39EC2CEF9718}" type="presOf" srcId="{4945C9D7-EAA0-4D5E-84C4-000F7ABC06B4}" destId="{4DA572C0-50CE-4304-A3AD-5E4F772647D8}" srcOrd="0" destOrd="0" presId="urn:microsoft.com/office/officeart/2008/layout/VerticalCurvedList"/>
    <dgm:cxn modelId="{87250AC1-0ED5-4DDC-8F53-368937103D4C}" srcId="{2E8A1718-955E-4118-A577-1837B0101513}" destId="{4945C9D7-EAA0-4D5E-84C4-000F7ABC06B4}" srcOrd="0" destOrd="0" parTransId="{40ED213B-C4FD-4FFF-B37A-6127EA8B9F47}" sibTransId="{BA71C6A9-B4EA-4A41-9240-4C1790472337}"/>
    <dgm:cxn modelId="{6CCD0851-2274-4C97-A292-2F56B9388250}" type="presOf" srcId="{BA71C6A9-B4EA-4A41-9240-4C1790472337}" destId="{9432306A-ECEC-42AD-AD6A-5813816CC81F}" srcOrd="0" destOrd="0" presId="urn:microsoft.com/office/officeart/2008/layout/VerticalCurvedList"/>
    <dgm:cxn modelId="{4DC268C7-5989-465F-9309-00770ABC4CF6}" srcId="{2E8A1718-955E-4118-A577-1837B0101513}" destId="{3DF922B1-36BF-46B3-A0F0-54172C6FED0D}" srcOrd="1" destOrd="0" parTransId="{4338462A-39A8-4DAB-8712-B632465BD5ED}" sibTransId="{54B4ABF5-E90F-4E04-9829-7E4679DC3B5B}"/>
    <dgm:cxn modelId="{D94ED1BB-E6A9-4A1E-8D25-5D06A6FB5C64}" type="presOf" srcId="{3DF922B1-36BF-46B3-A0F0-54172C6FED0D}" destId="{D490630B-C77E-4C32-8B3B-65F3BF4E815E}" srcOrd="0" destOrd="0" presId="urn:microsoft.com/office/officeart/2008/layout/VerticalCurvedList"/>
    <dgm:cxn modelId="{2E87E0AA-CB10-430B-8263-80E38190B21D}" type="presOf" srcId="{8D0B64A0-22B6-4474-A0B4-47947FD7FFEB}" destId="{F4DD3675-A684-46E2-8CEE-76217508F05F}" srcOrd="0" destOrd="0" presId="urn:microsoft.com/office/officeart/2008/layout/VerticalCurvedList"/>
    <dgm:cxn modelId="{B0FD587B-12F7-458A-8DAF-0307BEFBC026}" type="presOf" srcId="{2E8A1718-955E-4118-A577-1837B0101513}" destId="{433C8E56-3BDF-474B-BEFB-AC2192C4BDC8}" srcOrd="0" destOrd="0" presId="urn:microsoft.com/office/officeart/2008/layout/VerticalCurvedList"/>
    <dgm:cxn modelId="{7C700A85-D797-4123-A24C-C3432F37D195}" srcId="{2E8A1718-955E-4118-A577-1837B0101513}" destId="{8D0B64A0-22B6-4474-A0B4-47947FD7FFEB}" srcOrd="2" destOrd="0" parTransId="{48A5A1A8-D14F-4803-BC46-0BAAA99B2203}" sibTransId="{3E375177-EEDF-4133-B0E6-38F2B723D0C7}"/>
    <dgm:cxn modelId="{D895D1CE-A5D3-49D4-8787-F9F3882FB1BE}" type="presParOf" srcId="{433C8E56-3BDF-474B-BEFB-AC2192C4BDC8}" destId="{DD7D0239-5F0B-4B45-8674-2C020DC8C743}" srcOrd="0" destOrd="0" presId="urn:microsoft.com/office/officeart/2008/layout/VerticalCurvedList"/>
    <dgm:cxn modelId="{BE37EC7A-D670-4A96-9F72-DBF3F85178CC}" type="presParOf" srcId="{DD7D0239-5F0B-4B45-8674-2C020DC8C743}" destId="{2D1C8A83-1473-4BA4-B80E-E62FECC1818F}" srcOrd="0" destOrd="0" presId="urn:microsoft.com/office/officeart/2008/layout/VerticalCurvedList"/>
    <dgm:cxn modelId="{96A9DE7A-7056-497C-9299-0F191F9EDFF9}" type="presParOf" srcId="{2D1C8A83-1473-4BA4-B80E-E62FECC1818F}" destId="{7EBDCDFF-9CC8-4CDD-A8CB-E0C63B7E71DE}" srcOrd="0" destOrd="0" presId="urn:microsoft.com/office/officeart/2008/layout/VerticalCurvedList"/>
    <dgm:cxn modelId="{FC4707A4-FF04-4749-8730-19850A2F8634}" type="presParOf" srcId="{2D1C8A83-1473-4BA4-B80E-E62FECC1818F}" destId="{9432306A-ECEC-42AD-AD6A-5813816CC81F}" srcOrd="1" destOrd="0" presId="urn:microsoft.com/office/officeart/2008/layout/VerticalCurvedList"/>
    <dgm:cxn modelId="{5EEEB55C-0336-4836-BFB7-3533B0FE2B9A}" type="presParOf" srcId="{2D1C8A83-1473-4BA4-B80E-E62FECC1818F}" destId="{81FE8B8F-F6A0-4F59-BB2A-0473D858C20F}" srcOrd="2" destOrd="0" presId="urn:microsoft.com/office/officeart/2008/layout/VerticalCurvedList"/>
    <dgm:cxn modelId="{DA115F87-10D3-436A-A74D-026844E7796A}" type="presParOf" srcId="{2D1C8A83-1473-4BA4-B80E-E62FECC1818F}" destId="{59672B2A-28F0-4E82-B75F-0241233FC6D0}" srcOrd="3" destOrd="0" presId="urn:microsoft.com/office/officeart/2008/layout/VerticalCurvedList"/>
    <dgm:cxn modelId="{FB431038-EBD5-4812-A6C9-5C4E7D9A9DF3}" type="presParOf" srcId="{DD7D0239-5F0B-4B45-8674-2C020DC8C743}" destId="{4DA572C0-50CE-4304-A3AD-5E4F772647D8}" srcOrd="1" destOrd="0" presId="urn:microsoft.com/office/officeart/2008/layout/VerticalCurvedList"/>
    <dgm:cxn modelId="{8BD85F84-1ED9-453A-A268-5DCF79CC2594}" type="presParOf" srcId="{DD7D0239-5F0B-4B45-8674-2C020DC8C743}" destId="{5A5FAAAC-0FED-4730-9FD5-DD7710F6630C}" srcOrd="2" destOrd="0" presId="urn:microsoft.com/office/officeart/2008/layout/VerticalCurvedList"/>
    <dgm:cxn modelId="{414EDD4D-AAFE-445E-9C9B-02776D35EFE3}" type="presParOf" srcId="{5A5FAAAC-0FED-4730-9FD5-DD7710F6630C}" destId="{A8AB1F85-87A6-4A53-8C67-581942A533FB}" srcOrd="0" destOrd="0" presId="urn:microsoft.com/office/officeart/2008/layout/VerticalCurvedList"/>
    <dgm:cxn modelId="{A50556DA-B359-4783-8CD9-33C15DF23DF2}" type="presParOf" srcId="{DD7D0239-5F0B-4B45-8674-2C020DC8C743}" destId="{D490630B-C77E-4C32-8B3B-65F3BF4E815E}" srcOrd="3" destOrd="0" presId="urn:microsoft.com/office/officeart/2008/layout/VerticalCurvedList"/>
    <dgm:cxn modelId="{EE9A69D2-8960-4533-AAA2-F25B237EB8A0}" type="presParOf" srcId="{DD7D0239-5F0B-4B45-8674-2C020DC8C743}" destId="{867F956E-6F5A-42E3-87B8-45C815964E8F}" srcOrd="4" destOrd="0" presId="urn:microsoft.com/office/officeart/2008/layout/VerticalCurvedList"/>
    <dgm:cxn modelId="{EEBC1E4E-A19D-4A4E-B0D5-A2E72AD83BA9}" type="presParOf" srcId="{867F956E-6F5A-42E3-87B8-45C815964E8F}" destId="{5F40DB54-A4D9-451C-A645-618F64624BEA}" srcOrd="0" destOrd="0" presId="urn:microsoft.com/office/officeart/2008/layout/VerticalCurvedList"/>
    <dgm:cxn modelId="{E88EFB2E-4CB4-4EE2-9F25-007CBF6A787A}" type="presParOf" srcId="{DD7D0239-5F0B-4B45-8674-2C020DC8C743}" destId="{F4DD3675-A684-46E2-8CEE-76217508F05F}" srcOrd="5" destOrd="0" presId="urn:microsoft.com/office/officeart/2008/layout/VerticalCurvedList"/>
    <dgm:cxn modelId="{6A2E3722-9ED1-4710-842A-93A54CAAA2AE}" type="presParOf" srcId="{DD7D0239-5F0B-4B45-8674-2C020DC8C743}" destId="{1645D2D7-B353-4A9E-B1CC-027478580CDE}" srcOrd="6" destOrd="0" presId="urn:microsoft.com/office/officeart/2008/layout/VerticalCurvedList"/>
    <dgm:cxn modelId="{ED987692-0FC3-46F5-917D-25EA93B93301}" type="presParOf" srcId="{1645D2D7-B353-4A9E-B1CC-027478580CDE}" destId="{1DAEADF9-E8B4-4F5D-8321-B6A135E5BC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7D58CC-9DCC-48EA-9FE1-7D8651C8570A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AA1867-ED56-4A7A-A9C9-2D0259A3F281}">
      <dgm:prSet phldrT="[Текст]"/>
      <dgm:spPr/>
      <dgm:t>
        <a:bodyPr/>
        <a:lstStyle/>
        <a:p>
          <a:r>
            <a:rPr lang="ru-RU" dirty="0" smtClean="0"/>
            <a:t>Управляющая организация имеет право осуществлять расчеты  с нанимателями и собственниками жилых помещений при участии платежных агентов</a:t>
          </a:r>
          <a:endParaRPr lang="ru-RU" dirty="0"/>
        </a:p>
      </dgm:t>
    </dgm:pt>
    <dgm:pt modelId="{484CA671-49F4-49C4-B5F0-BC760FF2924C}" type="parTrans" cxnId="{E6B2DB47-A3FD-48B3-8C5B-1456E867F94E}">
      <dgm:prSet/>
      <dgm:spPr/>
      <dgm:t>
        <a:bodyPr/>
        <a:lstStyle/>
        <a:p>
          <a:endParaRPr lang="ru-RU"/>
        </a:p>
      </dgm:t>
    </dgm:pt>
    <dgm:pt modelId="{DD6F89D1-432A-4E7D-9C0D-0F6CECFE4489}" type="sibTrans" cxnId="{E6B2DB47-A3FD-48B3-8C5B-1456E867F94E}">
      <dgm:prSet/>
      <dgm:spPr/>
      <dgm:t>
        <a:bodyPr/>
        <a:lstStyle/>
        <a:p>
          <a:endParaRPr lang="ru-RU"/>
        </a:p>
      </dgm:t>
    </dgm:pt>
    <dgm:pt modelId="{3FCD6A7E-F319-49F6-BE2D-BCDC42769512}">
      <dgm:prSet phldrT="[Текст]"/>
      <dgm:spPr/>
      <dgm:t>
        <a:bodyPr/>
        <a:lstStyle/>
        <a:p>
          <a:r>
            <a:rPr lang="ru-RU" dirty="0" smtClean="0"/>
            <a:t>Согласие нанимателей и собственников жилых помещений на передачу их персональных данных платежным агентам не требуется</a:t>
          </a:r>
          <a:endParaRPr lang="ru-RU" dirty="0"/>
        </a:p>
      </dgm:t>
    </dgm:pt>
    <dgm:pt modelId="{89FB10BF-A588-4538-A88F-07185DC839B2}" type="parTrans" cxnId="{F3A21AD2-CEE4-4040-B7FD-B062544D51E6}">
      <dgm:prSet/>
      <dgm:spPr/>
      <dgm:t>
        <a:bodyPr/>
        <a:lstStyle/>
        <a:p>
          <a:endParaRPr lang="ru-RU"/>
        </a:p>
      </dgm:t>
    </dgm:pt>
    <dgm:pt modelId="{E4324459-8E6E-4830-91F9-E6F8B691DEB7}" type="sibTrans" cxnId="{F3A21AD2-CEE4-4040-B7FD-B062544D51E6}">
      <dgm:prSet/>
      <dgm:spPr/>
      <dgm:t>
        <a:bodyPr/>
        <a:lstStyle/>
        <a:p>
          <a:endParaRPr lang="ru-RU"/>
        </a:p>
      </dgm:t>
    </dgm:pt>
    <dgm:pt modelId="{F22E0F22-2FA7-46E0-8E53-9B8FDCA86486}" type="pres">
      <dgm:prSet presAssocID="{B77D58CC-9DCC-48EA-9FE1-7D8651C857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5B4665-DE78-4D6D-854A-CD4E73DA62EC}" type="pres">
      <dgm:prSet presAssocID="{6AAA1867-ED56-4A7A-A9C9-2D0259A3F281}" presName="parentText" presStyleLbl="node1" presStyleIdx="0" presStyleCnt="2" custScaleY="508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17961-DDCF-4134-8F72-BBB78D4EC91F}" type="pres">
      <dgm:prSet presAssocID="{DD6F89D1-432A-4E7D-9C0D-0F6CECFE4489}" presName="spacer" presStyleCnt="0"/>
      <dgm:spPr/>
    </dgm:pt>
    <dgm:pt modelId="{691BDB5E-2CCD-4C1B-B2CD-80065EBB316E}" type="pres">
      <dgm:prSet presAssocID="{3FCD6A7E-F319-49F6-BE2D-BCDC42769512}" presName="parentText" presStyleLbl="node1" presStyleIdx="1" presStyleCnt="2" custScaleY="599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B2DB47-A3FD-48B3-8C5B-1456E867F94E}" srcId="{B77D58CC-9DCC-48EA-9FE1-7D8651C8570A}" destId="{6AAA1867-ED56-4A7A-A9C9-2D0259A3F281}" srcOrd="0" destOrd="0" parTransId="{484CA671-49F4-49C4-B5F0-BC760FF2924C}" sibTransId="{DD6F89D1-432A-4E7D-9C0D-0F6CECFE4489}"/>
    <dgm:cxn modelId="{C4C847AB-77F0-42F8-84A6-C533DF2868C3}" type="presOf" srcId="{3FCD6A7E-F319-49F6-BE2D-BCDC42769512}" destId="{691BDB5E-2CCD-4C1B-B2CD-80065EBB316E}" srcOrd="0" destOrd="0" presId="urn:microsoft.com/office/officeart/2005/8/layout/vList2"/>
    <dgm:cxn modelId="{25EDA156-3087-468F-8FFB-1ED23C693C5E}" type="presOf" srcId="{6AAA1867-ED56-4A7A-A9C9-2D0259A3F281}" destId="{815B4665-DE78-4D6D-854A-CD4E73DA62EC}" srcOrd="0" destOrd="0" presId="urn:microsoft.com/office/officeart/2005/8/layout/vList2"/>
    <dgm:cxn modelId="{F3A21AD2-CEE4-4040-B7FD-B062544D51E6}" srcId="{B77D58CC-9DCC-48EA-9FE1-7D8651C8570A}" destId="{3FCD6A7E-F319-49F6-BE2D-BCDC42769512}" srcOrd="1" destOrd="0" parTransId="{89FB10BF-A588-4538-A88F-07185DC839B2}" sibTransId="{E4324459-8E6E-4830-91F9-E6F8B691DEB7}"/>
    <dgm:cxn modelId="{AD144570-E399-4904-990F-8E00618A108A}" type="presOf" srcId="{B77D58CC-9DCC-48EA-9FE1-7D8651C8570A}" destId="{F22E0F22-2FA7-46E0-8E53-9B8FDCA86486}" srcOrd="0" destOrd="0" presId="urn:microsoft.com/office/officeart/2005/8/layout/vList2"/>
    <dgm:cxn modelId="{204C7C48-B1C0-4DAF-9D5E-8A0D04E6E698}" type="presParOf" srcId="{F22E0F22-2FA7-46E0-8E53-9B8FDCA86486}" destId="{815B4665-DE78-4D6D-854A-CD4E73DA62EC}" srcOrd="0" destOrd="0" presId="urn:microsoft.com/office/officeart/2005/8/layout/vList2"/>
    <dgm:cxn modelId="{0F0973C2-50FE-4656-A417-A309FD39A2A0}" type="presParOf" srcId="{F22E0F22-2FA7-46E0-8E53-9B8FDCA86486}" destId="{90517961-DDCF-4134-8F72-BBB78D4EC91F}" srcOrd="1" destOrd="0" presId="urn:microsoft.com/office/officeart/2005/8/layout/vList2"/>
    <dgm:cxn modelId="{843744FA-4AB5-4E6E-AE02-DEED44C753D0}" type="presParOf" srcId="{F22E0F22-2FA7-46E0-8E53-9B8FDCA86486}" destId="{691BDB5E-2CCD-4C1B-B2CD-80065EBB316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3FCBAF-465B-4009-8726-CD8BBC499789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2" csCatId="colorful" phldr="1"/>
      <dgm:spPr/>
    </dgm:pt>
    <dgm:pt modelId="{5E211F8F-8CED-461C-958E-667245752DCF}">
      <dgm:prSet phldrT="[Текст]" custT="1"/>
      <dgm:spPr/>
      <dgm:t>
        <a:bodyPr/>
        <a:lstStyle/>
        <a:p>
          <a:r>
            <a:rPr lang="ru-RU" sz="1600" dirty="0" smtClean="0"/>
            <a:t>обработка персональных данных может осуществляться без согласия субъекта </a:t>
          </a:r>
          <a:endParaRPr lang="ru-RU" sz="1600" dirty="0"/>
        </a:p>
      </dgm:t>
    </dgm:pt>
    <dgm:pt modelId="{A74460A9-865D-4EE9-B22E-67CB81B0DDC1}" type="parTrans" cxnId="{8D5BD4E4-A321-4BAA-8B23-53D93F211715}">
      <dgm:prSet/>
      <dgm:spPr/>
      <dgm:t>
        <a:bodyPr/>
        <a:lstStyle/>
        <a:p>
          <a:endParaRPr lang="ru-RU"/>
        </a:p>
      </dgm:t>
    </dgm:pt>
    <dgm:pt modelId="{DE5C0228-52C4-422C-9F90-8BC7017264D7}" type="sibTrans" cxnId="{8D5BD4E4-A321-4BAA-8B23-53D93F211715}">
      <dgm:prSet/>
      <dgm:spPr/>
      <dgm:t>
        <a:bodyPr/>
        <a:lstStyle/>
        <a:p>
          <a:endParaRPr lang="ru-RU"/>
        </a:p>
      </dgm:t>
    </dgm:pt>
    <dgm:pt modelId="{4D6F21FD-5A90-425E-A1AD-498CF7679C59}">
      <dgm:prSet phldrT="[Текст]" custT="1"/>
      <dgm:spPr/>
      <dgm:t>
        <a:bodyPr/>
        <a:lstStyle/>
        <a:p>
          <a:r>
            <a:rPr lang="ru-RU" sz="1600" dirty="0" smtClean="0"/>
            <a:t>редакция СМИ освобождается от обязанности информировать субъекта ПД об обработке его ПД </a:t>
          </a:r>
          <a:endParaRPr lang="ru-RU" sz="1600" dirty="0"/>
        </a:p>
      </dgm:t>
    </dgm:pt>
    <dgm:pt modelId="{4A53D1F4-0A55-4597-A7CA-E4C068575641}" type="parTrans" cxnId="{BF9B2C3F-1C6B-4945-B524-245B8BB4356E}">
      <dgm:prSet/>
      <dgm:spPr/>
      <dgm:t>
        <a:bodyPr/>
        <a:lstStyle/>
        <a:p>
          <a:endParaRPr lang="ru-RU"/>
        </a:p>
      </dgm:t>
    </dgm:pt>
    <dgm:pt modelId="{89746507-8261-4135-BC0C-AA2F20C0462B}" type="sibTrans" cxnId="{BF9B2C3F-1C6B-4945-B524-245B8BB4356E}">
      <dgm:prSet/>
      <dgm:spPr/>
      <dgm:t>
        <a:bodyPr/>
        <a:lstStyle/>
        <a:p>
          <a:endParaRPr lang="ru-RU"/>
        </a:p>
      </dgm:t>
    </dgm:pt>
    <dgm:pt modelId="{BAC4CCAC-AFB6-4C54-BC3A-1021CDF70A70}">
      <dgm:prSet phldrT="[Текст]" custT="1"/>
      <dgm:spPr/>
      <dgm:t>
        <a:bodyPr/>
        <a:lstStyle/>
        <a:p>
          <a:r>
            <a:rPr lang="ru-RU" sz="1800" dirty="0" smtClean="0"/>
            <a:t>Только </a:t>
          </a:r>
          <a:r>
            <a:rPr lang="ru-RU" sz="1800" b="1" dirty="0" smtClean="0"/>
            <a:t>если при этом не нарушаются права и законные интересы субъекта персональных данных</a:t>
          </a:r>
          <a:endParaRPr lang="ru-RU" sz="1800" dirty="0"/>
        </a:p>
      </dgm:t>
    </dgm:pt>
    <dgm:pt modelId="{7CAA2EA6-228F-442D-B7D0-D4AA7E1BEE6C}" type="parTrans" cxnId="{A7ADDCC2-9E86-495B-8026-1BC725F4EC33}">
      <dgm:prSet/>
      <dgm:spPr/>
      <dgm:t>
        <a:bodyPr/>
        <a:lstStyle/>
        <a:p>
          <a:endParaRPr lang="ru-RU"/>
        </a:p>
      </dgm:t>
    </dgm:pt>
    <dgm:pt modelId="{2708149E-3F16-43A6-953E-EFA190D74E07}" type="sibTrans" cxnId="{A7ADDCC2-9E86-495B-8026-1BC725F4EC33}">
      <dgm:prSet/>
      <dgm:spPr/>
      <dgm:t>
        <a:bodyPr/>
        <a:lstStyle/>
        <a:p>
          <a:endParaRPr lang="ru-RU"/>
        </a:p>
      </dgm:t>
    </dgm:pt>
    <dgm:pt modelId="{26764FA4-C4CA-40AE-8B89-0F359BB52318}" type="pres">
      <dgm:prSet presAssocID="{C23FCBAF-465B-4009-8726-CD8BBC499789}" presName="Name0" presStyleCnt="0">
        <dgm:presLayoutVars>
          <dgm:dir/>
          <dgm:resizeHandles val="exact"/>
        </dgm:presLayoutVars>
      </dgm:prSet>
      <dgm:spPr/>
    </dgm:pt>
    <dgm:pt modelId="{987CDBDF-D091-4D9D-B190-F53DBBCE9D88}" type="pres">
      <dgm:prSet presAssocID="{C23FCBAF-465B-4009-8726-CD8BBC499789}" presName="vNodes" presStyleCnt="0"/>
      <dgm:spPr/>
    </dgm:pt>
    <dgm:pt modelId="{EA431F02-34EC-48D7-A936-4BD2F56A11B2}" type="pres">
      <dgm:prSet presAssocID="{5E211F8F-8CED-461C-958E-667245752DCF}" presName="node" presStyleLbl="node1" presStyleIdx="0" presStyleCnt="3" custScaleX="375261" custScaleY="366675" custLinFactY="-35724" custLinFactNeighborX="-784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FDB04-752E-404D-A52C-F525AB332D3A}" type="pres">
      <dgm:prSet presAssocID="{DE5C0228-52C4-422C-9F90-8BC7017264D7}" presName="spacerT" presStyleCnt="0"/>
      <dgm:spPr/>
    </dgm:pt>
    <dgm:pt modelId="{46FA0342-3E1A-4F81-951C-0A81272381C4}" type="pres">
      <dgm:prSet presAssocID="{DE5C0228-52C4-422C-9F90-8BC7017264D7}" presName="sibTrans" presStyleLbl="sibTrans2D1" presStyleIdx="0" presStyleCnt="2" custLinFactY="-30281" custLinFactNeighborY="-100000"/>
      <dgm:spPr/>
      <dgm:t>
        <a:bodyPr/>
        <a:lstStyle/>
        <a:p>
          <a:endParaRPr lang="ru-RU"/>
        </a:p>
      </dgm:t>
    </dgm:pt>
    <dgm:pt modelId="{5243FC11-EBD4-40B5-BC0F-FB7209E65BD7}" type="pres">
      <dgm:prSet presAssocID="{DE5C0228-52C4-422C-9F90-8BC7017264D7}" presName="spacerB" presStyleCnt="0"/>
      <dgm:spPr/>
    </dgm:pt>
    <dgm:pt modelId="{40DF1E67-6C47-4C07-A052-3F7A37DAAFCB}" type="pres">
      <dgm:prSet presAssocID="{4D6F21FD-5A90-425E-A1AD-498CF7679C59}" presName="node" presStyleLbl="node1" presStyleIdx="1" presStyleCnt="3" custScaleX="402085" custScaleY="388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A0792-6106-4000-89FB-2164A58E25EE}" type="pres">
      <dgm:prSet presAssocID="{C23FCBAF-465B-4009-8726-CD8BBC499789}" presName="sibTransLast" presStyleLbl="sibTrans2D1" presStyleIdx="1" presStyleCnt="2" custAng="21452306" custScaleX="363070" custScaleY="131291" custLinFactX="-85587" custLinFactNeighborX="-100000" custLinFactNeighborY="-68043"/>
      <dgm:spPr/>
      <dgm:t>
        <a:bodyPr/>
        <a:lstStyle/>
        <a:p>
          <a:endParaRPr lang="ru-RU"/>
        </a:p>
      </dgm:t>
    </dgm:pt>
    <dgm:pt modelId="{BB98D11E-57D5-4B18-AD7C-E15F81B8FF34}" type="pres">
      <dgm:prSet presAssocID="{C23FCBAF-465B-4009-8726-CD8BBC49978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5E0CE10-1430-4B47-B056-5A7494B2E867}" type="pres">
      <dgm:prSet presAssocID="{C23FCBAF-465B-4009-8726-CD8BBC499789}" presName="lastNode" presStyleLbl="node1" presStyleIdx="2" presStyleCnt="3" custScaleX="248904" custScaleY="238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32F2D7-4042-47F0-A9D0-BB481B8CF324}" type="presOf" srcId="{4D6F21FD-5A90-425E-A1AD-498CF7679C59}" destId="{40DF1E67-6C47-4C07-A052-3F7A37DAAFCB}" srcOrd="0" destOrd="0" presId="urn:microsoft.com/office/officeart/2005/8/layout/equation2"/>
    <dgm:cxn modelId="{B02CD199-7434-4C1F-B4F8-3054DD41418D}" type="presOf" srcId="{5E211F8F-8CED-461C-958E-667245752DCF}" destId="{EA431F02-34EC-48D7-A936-4BD2F56A11B2}" srcOrd="0" destOrd="0" presId="urn:microsoft.com/office/officeart/2005/8/layout/equation2"/>
    <dgm:cxn modelId="{5201BDDE-694F-4103-A5A4-A104FD6565AC}" type="presOf" srcId="{C23FCBAF-465B-4009-8726-CD8BBC499789}" destId="{26764FA4-C4CA-40AE-8B89-0F359BB52318}" srcOrd="0" destOrd="0" presId="urn:microsoft.com/office/officeart/2005/8/layout/equation2"/>
    <dgm:cxn modelId="{A7ADDCC2-9E86-495B-8026-1BC725F4EC33}" srcId="{C23FCBAF-465B-4009-8726-CD8BBC499789}" destId="{BAC4CCAC-AFB6-4C54-BC3A-1021CDF70A70}" srcOrd="2" destOrd="0" parTransId="{7CAA2EA6-228F-442D-B7D0-D4AA7E1BEE6C}" sibTransId="{2708149E-3F16-43A6-953E-EFA190D74E07}"/>
    <dgm:cxn modelId="{BF9B2C3F-1C6B-4945-B524-245B8BB4356E}" srcId="{C23FCBAF-465B-4009-8726-CD8BBC499789}" destId="{4D6F21FD-5A90-425E-A1AD-498CF7679C59}" srcOrd="1" destOrd="0" parTransId="{4A53D1F4-0A55-4597-A7CA-E4C068575641}" sibTransId="{89746507-8261-4135-BC0C-AA2F20C0462B}"/>
    <dgm:cxn modelId="{A9F1CDA7-AB19-40E0-B8B5-6D099DC73B38}" type="presOf" srcId="{DE5C0228-52C4-422C-9F90-8BC7017264D7}" destId="{46FA0342-3E1A-4F81-951C-0A81272381C4}" srcOrd="0" destOrd="0" presId="urn:microsoft.com/office/officeart/2005/8/layout/equation2"/>
    <dgm:cxn modelId="{0CBEB592-0AEA-499C-885F-190E77DAB846}" type="presOf" srcId="{89746507-8261-4135-BC0C-AA2F20C0462B}" destId="{BB98D11E-57D5-4B18-AD7C-E15F81B8FF34}" srcOrd="1" destOrd="0" presId="urn:microsoft.com/office/officeart/2005/8/layout/equation2"/>
    <dgm:cxn modelId="{2C2615E2-6757-4869-B948-A6379B086992}" type="presOf" srcId="{89746507-8261-4135-BC0C-AA2F20C0462B}" destId="{871A0792-6106-4000-89FB-2164A58E25EE}" srcOrd="0" destOrd="0" presId="urn:microsoft.com/office/officeart/2005/8/layout/equation2"/>
    <dgm:cxn modelId="{8D5BD4E4-A321-4BAA-8B23-53D93F211715}" srcId="{C23FCBAF-465B-4009-8726-CD8BBC499789}" destId="{5E211F8F-8CED-461C-958E-667245752DCF}" srcOrd="0" destOrd="0" parTransId="{A74460A9-865D-4EE9-B22E-67CB81B0DDC1}" sibTransId="{DE5C0228-52C4-422C-9F90-8BC7017264D7}"/>
    <dgm:cxn modelId="{60FE5E3B-4D23-445A-A49B-C51C3220882D}" type="presOf" srcId="{BAC4CCAC-AFB6-4C54-BC3A-1021CDF70A70}" destId="{C5E0CE10-1430-4B47-B056-5A7494B2E867}" srcOrd="0" destOrd="0" presId="urn:microsoft.com/office/officeart/2005/8/layout/equation2"/>
    <dgm:cxn modelId="{CEF92D1B-BD52-41C7-BAD2-6B9F52E00CCD}" type="presParOf" srcId="{26764FA4-C4CA-40AE-8B89-0F359BB52318}" destId="{987CDBDF-D091-4D9D-B190-F53DBBCE9D88}" srcOrd="0" destOrd="0" presId="urn:microsoft.com/office/officeart/2005/8/layout/equation2"/>
    <dgm:cxn modelId="{9D49D293-AF98-4ABE-BA10-B6F7CAE56FDB}" type="presParOf" srcId="{987CDBDF-D091-4D9D-B190-F53DBBCE9D88}" destId="{EA431F02-34EC-48D7-A936-4BD2F56A11B2}" srcOrd="0" destOrd="0" presId="urn:microsoft.com/office/officeart/2005/8/layout/equation2"/>
    <dgm:cxn modelId="{72894BC7-DF49-4AB2-95F1-3A51BA154E46}" type="presParOf" srcId="{987CDBDF-D091-4D9D-B190-F53DBBCE9D88}" destId="{77EFDB04-752E-404D-A52C-F525AB332D3A}" srcOrd="1" destOrd="0" presId="urn:microsoft.com/office/officeart/2005/8/layout/equation2"/>
    <dgm:cxn modelId="{C6257E4E-EB3B-4EE2-90DA-F3267BCC41E0}" type="presParOf" srcId="{987CDBDF-D091-4D9D-B190-F53DBBCE9D88}" destId="{46FA0342-3E1A-4F81-951C-0A81272381C4}" srcOrd="2" destOrd="0" presId="urn:microsoft.com/office/officeart/2005/8/layout/equation2"/>
    <dgm:cxn modelId="{0A8C81CB-9E4E-4E6C-9339-1D9ECE8DB95D}" type="presParOf" srcId="{987CDBDF-D091-4D9D-B190-F53DBBCE9D88}" destId="{5243FC11-EBD4-40B5-BC0F-FB7209E65BD7}" srcOrd="3" destOrd="0" presId="urn:microsoft.com/office/officeart/2005/8/layout/equation2"/>
    <dgm:cxn modelId="{ADE5E902-C474-49F4-A8FB-2FE222D1A23A}" type="presParOf" srcId="{987CDBDF-D091-4D9D-B190-F53DBBCE9D88}" destId="{40DF1E67-6C47-4C07-A052-3F7A37DAAFCB}" srcOrd="4" destOrd="0" presId="urn:microsoft.com/office/officeart/2005/8/layout/equation2"/>
    <dgm:cxn modelId="{FB43D839-546F-45EC-8EAB-6657603C1107}" type="presParOf" srcId="{26764FA4-C4CA-40AE-8B89-0F359BB52318}" destId="{871A0792-6106-4000-89FB-2164A58E25EE}" srcOrd="1" destOrd="0" presId="urn:microsoft.com/office/officeart/2005/8/layout/equation2"/>
    <dgm:cxn modelId="{FBB25388-8EB2-41B5-834E-E52CDFAAF532}" type="presParOf" srcId="{871A0792-6106-4000-89FB-2164A58E25EE}" destId="{BB98D11E-57D5-4B18-AD7C-E15F81B8FF34}" srcOrd="0" destOrd="0" presId="urn:microsoft.com/office/officeart/2005/8/layout/equation2"/>
    <dgm:cxn modelId="{524BC8EC-B1D9-475F-8BFC-DC22743C648B}" type="presParOf" srcId="{26764FA4-C4CA-40AE-8B89-0F359BB52318}" destId="{C5E0CE10-1430-4B47-B056-5A7494B2E86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3DF4-2E69-4C75-A3C8-1BBF59CB99FE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Факт отношений </a:t>
          </a:r>
          <a:r>
            <a:rPr lang="ru-RU" sz="2400" kern="1200" dirty="0" smtClean="0"/>
            <a:t>с </a:t>
          </a:r>
          <a:r>
            <a:rPr lang="ru-RU" sz="2400" kern="1200" dirty="0" smtClean="0"/>
            <a:t>банком подтверждается наличием договора</a:t>
          </a:r>
          <a:endParaRPr lang="ru-RU" sz="2400" kern="1200" dirty="0"/>
        </a:p>
      </dsp:txBody>
      <dsp:txXfrm>
        <a:off x="460905" y="1047"/>
        <a:ext cx="3479899" cy="2087939"/>
      </dsp:txXfrm>
    </dsp:sp>
    <dsp:sp modelId="{9FD3031E-8F64-4E14-9099-6F7B71E0DFF5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Банк (кредитная организация) имеет право заключить договор цессии</a:t>
          </a:r>
          <a:endParaRPr lang="ru-RU" sz="2400" kern="1200" dirty="0"/>
        </a:p>
      </dsp:txBody>
      <dsp:txXfrm>
        <a:off x="4288794" y="1047"/>
        <a:ext cx="3479899" cy="2087939"/>
      </dsp:txXfrm>
    </dsp:sp>
    <dsp:sp modelId="{0E2F9D44-52ED-4C00-842D-B3A6E54BF35E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Отзыв согласия не является основанием для прекращения обработки ПД</a:t>
          </a:r>
          <a:endParaRPr lang="ru-RU" sz="2400" kern="1200" dirty="0"/>
        </a:p>
      </dsp:txBody>
      <dsp:txXfrm>
        <a:off x="460905" y="2436976"/>
        <a:ext cx="3479899" cy="2087939"/>
      </dsp:txXfrm>
    </dsp:sp>
    <dsp:sp modelId="{97BB30C0-27CB-4B1A-AD0A-2A94459AFDEB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Хранение ПД осуществляется банками в соответствии с п. 7 ст. 5 152-ФЗ</a:t>
          </a:r>
          <a:endParaRPr lang="ru-RU" sz="2400" kern="1200" dirty="0"/>
        </a:p>
      </dsp:txBody>
      <dsp:txXfrm>
        <a:off x="4288794" y="2436976"/>
        <a:ext cx="3479899" cy="2087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2306A-ECEC-42AD-AD6A-5813816CC81F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72C0-50CE-4304-A3AD-5E4F772647D8}">
      <dsp:nvSpPr>
        <dsp:cNvPr id="0" name=""/>
        <dsp:cNvSpPr/>
      </dsp:nvSpPr>
      <dsp:spPr>
        <a:xfrm>
          <a:off x="628203" y="452596"/>
          <a:ext cx="3347938" cy="9051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Размещение фотографий либо фамилии, имени, отчества </a:t>
          </a:r>
          <a:r>
            <a:rPr lang="ru-RU" sz="1300" b="1" u="sng" kern="1200" dirty="0" smtClean="0"/>
            <a:t>без иной дополнительной информации</a:t>
          </a:r>
          <a:r>
            <a:rPr lang="ru-RU" sz="1300" kern="1200" dirty="0" smtClean="0"/>
            <a:t> не является обработкой ПД</a:t>
          </a:r>
          <a:endParaRPr lang="ru-RU" sz="1300" kern="1200" dirty="0"/>
        </a:p>
      </dsp:txBody>
      <dsp:txXfrm>
        <a:off x="628203" y="452596"/>
        <a:ext cx="3347938" cy="905192"/>
      </dsp:txXfrm>
    </dsp:sp>
    <dsp:sp modelId="{A8AB1F85-87A6-4A53-8C67-581942A533FB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0630B-C77E-4C32-8B3B-65F3BF4E815E}">
      <dsp:nvSpPr>
        <dsp:cNvPr id="0" name=""/>
        <dsp:cNvSpPr/>
      </dsp:nvSpPr>
      <dsp:spPr>
        <a:xfrm>
          <a:off x="957241" y="1810385"/>
          <a:ext cx="3018900" cy="905192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Если личная информация была взята из публичного, открытого профиля социальной сети, это не является правонарушением</a:t>
          </a:r>
          <a:endParaRPr lang="ru-RU" sz="1300" kern="1200" dirty="0"/>
        </a:p>
      </dsp:txBody>
      <dsp:txXfrm>
        <a:off x="957241" y="1810385"/>
        <a:ext cx="3018900" cy="905192"/>
      </dsp:txXfrm>
    </dsp:sp>
    <dsp:sp modelId="{5F40DB54-A4D9-451C-A645-618F64624BEA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D3675-A684-46E2-8CEE-76217508F05F}">
      <dsp:nvSpPr>
        <dsp:cNvPr id="0" name=""/>
        <dsp:cNvSpPr/>
      </dsp:nvSpPr>
      <dsp:spPr>
        <a:xfrm>
          <a:off x="628203" y="3168174"/>
          <a:ext cx="3347938" cy="905192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Вопросы защиты чести, достоинства и деловой репутации решаются в суде</a:t>
          </a:r>
          <a:endParaRPr lang="ru-RU" sz="1300" kern="1200" dirty="0"/>
        </a:p>
      </dsp:txBody>
      <dsp:txXfrm>
        <a:off x="628203" y="3168174"/>
        <a:ext cx="3347938" cy="905192"/>
      </dsp:txXfrm>
    </dsp:sp>
    <dsp:sp modelId="{1DAEADF9-E8B4-4F5D-8321-B6A135E5BC73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B4665-DE78-4D6D-854A-CD4E73DA62EC}">
      <dsp:nvSpPr>
        <dsp:cNvPr id="0" name=""/>
        <dsp:cNvSpPr/>
      </dsp:nvSpPr>
      <dsp:spPr>
        <a:xfrm>
          <a:off x="0" y="143249"/>
          <a:ext cx="5194299" cy="190213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Управляющая организация имеет право осуществлять расчеты  с нанимателями и собственниками жилых помещений при участии платежных агентов</a:t>
          </a:r>
          <a:endParaRPr lang="ru-RU" sz="2200" kern="1200" dirty="0"/>
        </a:p>
      </dsp:txBody>
      <dsp:txXfrm>
        <a:off x="92855" y="236104"/>
        <a:ext cx="5008589" cy="1716429"/>
      </dsp:txXfrm>
    </dsp:sp>
    <dsp:sp modelId="{691BDB5E-2CCD-4C1B-B2CD-80065EBB316E}">
      <dsp:nvSpPr>
        <dsp:cNvPr id="0" name=""/>
        <dsp:cNvSpPr/>
      </dsp:nvSpPr>
      <dsp:spPr>
        <a:xfrm>
          <a:off x="0" y="2137548"/>
          <a:ext cx="5194299" cy="2245164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Согласие нанимателей и собственников жилых помещений на передачу их персональных данных платежным агентам не требуется</a:t>
          </a:r>
          <a:endParaRPr lang="ru-RU" sz="2200" kern="1200" dirty="0"/>
        </a:p>
      </dsp:txBody>
      <dsp:txXfrm>
        <a:off x="109600" y="2247148"/>
        <a:ext cx="4975099" cy="20259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31F02-34EC-48D7-A936-4BD2F56A11B2}">
      <dsp:nvSpPr>
        <dsp:cNvPr id="0" name=""/>
        <dsp:cNvSpPr/>
      </dsp:nvSpPr>
      <dsp:spPr>
        <a:xfrm>
          <a:off x="31849" y="78899"/>
          <a:ext cx="2056383" cy="20093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обработка персональных данных может осуществляться без согласия субъекта </a:t>
          </a:r>
          <a:endParaRPr lang="ru-RU" sz="1600" kern="1200" dirty="0"/>
        </a:p>
      </dsp:txBody>
      <dsp:txXfrm>
        <a:off x="332999" y="373159"/>
        <a:ext cx="1454083" cy="1420813"/>
      </dsp:txXfrm>
    </dsp:sp>
    <dsp:sp modelId="{46FA0342-3E1A-4F81-951C-0A81272381C4}">
      <dsp:nvSpPr>
        <dsp:cNvPr id="0" name=""/>
        <dsp:cNvSpPr/>
      </dsp:nvSpPr>
      <dsp:spPr>
        <a:xfrm>
          <a:off x="944092" y="2232249"/>
          <a:ext cx="317832" cy="317832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86221" y="2353788"/>
        <a:ext cx="233574" cy="74754"/>
      </dsp:txXfrm>
    </dsp:sp>
    <dsp:sp modelId="{40DF1E67-6C47-4C07-A052-3F7A37DAAFCB}">
      <dsp:nvSpPr>
        <dsp:cNvPr id="0" name=""/>
        <dsp:cNvSpPr/>
      </dsp:nvSpPr>
      <dsp:spPr>
        <a:xfrm>
          <a:off x="1321" y="2735318"/>
          <a:ext cx="2203375" cy="2130098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редакция СМИ освобождается от обязанности информировать субъекта ПД об обработке его ПД </a:t>
          </a:r>
          <a:endParaRPr lang="ru-RU" sz="1600" kern="1200" dirty="0"/>
        </a:p>
      </dsp:txBody>
      <dsp:txXfrm>
        <a:off x="323998" y="3047264"/>
        <a:ext cx="1558021" cy="1506206"/>
      </dsp:txXfrm>
    </dsp:sp>
    <dsp:sp modelId="{871A0792-6106-4000-89FB-2164A58E25EE}">
      <dsp:nvSpPr>
        <dsp:cNvPr id="0" name=""/>
        <dsp:cNvSpPr/>
      </dsp:nvSpPr>
      <dsp:spPr>
        <a:xfrm rot="21600000">
          <a:off x="1731726" y="2254302"/>
          <a:ext cx="635906" cy="2676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21600000">
        <a:off x="1731726" y="2307830"/>
        <a:ext cx="555615" cy="160582"/>
      </dsp:txXfrm>
    </dsp:sp>
    <dsp:sp modelId="{C5E0CE10-1430-4B47-B056-5A7494B2E867}">
      <dsp:nvSpPr>
        <dsp:cNvPr id="0" name=""/>
        <dsp:cNvSpPr/>
      </dsp:nvSpPr>
      <dsp:spPr>
        <a:xfrm>
          <a:off x="2533489" y="1284433"/>
          <a:ext cx="2727925" cy="2615708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Только </a:t>
          </a:r>
          <a:r>
            <a:rPr lang="ru-RU" sz="1800" b="1" kern="1200" dirty="0" smtClean="0"/>
            <a:t>если при этом не нарушаются права и законные интересы субъекта персональных данных</a:t>
          </a:r>
          <a:endParaRPr lang="ru-RU" sz="1800" kern="1200" dirty="0"/>
        </a:p>
      </dsp:txBody>
      <dsp:txXfrm>
        <a:off x="2932984" y="1667495"/>
        <a:ext cx="1928935" cy="1849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AD9D6-BE8C-45C1-ABB3-799782C86411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E7769-C086-4B65-8A18-9AA8274F7E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86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E7769-C086-4B65-8A18-9AA8274F7EA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E7769-C086-4B65-8A18-9AA8274F7EA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7CA1-160E-43E5-874A-00CC1907AB3E}" type="datetime1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F23-2EEF-4382-8898-715FE310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129B-3ABD-4E3C-884D-B2A4A00FBD42}" type="datetime1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F23-2EEF-4382-8898-715FE310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881F-6460-4592-8205-D26651AC2BB9}" type="datetime1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F23-2EEF-4382-8898-715FE310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C6C7-FF1B-414B-9130-AEA11AB1B9F8}" type="datetime1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F23-2EEF-4382-8898-715FE310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F2A2-FF3A-48A9-950A-8369EF95C712}" type="datetime1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F23-2EEF-4382-8898-715FE310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76D5-B795-4B5D-B2A7-C5694BAA2AD2}" type="datetime1">
              <a:rPr lang="ru-RU" smtClean="0"/>
              <a:pPr/>
              <a:t>01.06.2016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F23-2EEF-4382-8898-715FE310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109E-ADF2-4AF7-AB53-7BCB45EEB3EE}" type="datetime1">
              <a:rPr lang="ru-RU" smtClean="0"/>
              <a:pPr/>
              <a:t>01.06.2016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F23-2EEF-4382-8898-715FE310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604FE-ABF7-475F-92DB-593FFF2ACA79}" type="datetime1">
              <a:rPr lang="ru-RU" smtClean="0"/>
              <a:pPr/>
              <a:t>01.06.2016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F23-2EEF-4382-8898-715FE310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24BB-E01B-4C36-8E24-1B8333019DC7}" type="datetime1">
              <a:rPr lang="ru-RU" smtClean="0"/>
              <a:pPr/>
              <a:t>01.06.2016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F23-2EEF-4382-8898-715FE310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F988-19C1-4E40-B3BE-3293D08BBE48}" type="datetime1">
              <a:rPr lang="ru-RU" smtClean="0"/>
              <a:pPr/>
              <a:t>01.06.2016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F23-2EEF-4382-8898-715FE310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E21-ED56-422A-9428-DA47869BD13F}" type="datetime1">
              <a:rPr lang="ru-RU" smtClean="0"/>
              <a:pPr/>
              <a:t>01.06.2016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F23-2EEF-4382-8898-715FE310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3000">
              <a:srgbClr val="D4DEFF"/>
            </a:gs>
            <a:gs pos="100000">
              <a:srgbClr val="D4DEFF">
                <a:alpha val="67000"/>
              </a:srgbClr>
            </a:gs>
            <a:gs pos="100000">
              <a:srgbClr val="96AB94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7AE0C-B260-4473-907F-9672B4067A5D}" type="datetime1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A9F23-2EEF-4382-8898-715FE310D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25003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 Black" pitchFamily="34" charset="0"/>
              </a:rPr>
              <a:t>Обзор типовых обращений граждан в сфере законодательства о персональных данных</a:t>
            </a:r>
            <a:endParaRPr lang="ru-RU" sz="36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5072074"/>
            <a:ext cx="6400800" cy="1428760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специалист-эксперт </a:t>
            </a:r>
          </a:p>
          <a:p>
            <a:pPr algn="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Управления по Тамбовской области </a:t>
            </a:r>
          </a:p>
          <a:p>
            <a:pPr algn="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Чемерчева Анна Андреевна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9"/>
            <a:ext cx="85320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00042"/>
            <a:ext cx="2643206" cy="52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Жалобы граждан на организации ЖКХ</a:t>
            </a:r>
            <a:endParaRPr lang="ru-RU" dirty="0"/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4534587"/>
              </p:ext>
            </p:extLst>
          </p:nvPr>
        </p:nvGraphicFramePr>
        <p:xfrm>
          <a:off x="3492500" y="1600200"/>
          <a:ext cx="51943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F23-2EEF-4382-8898-715FE310DD52}" type="slidenum">
              <a:rPr lang="ru-RU" smtClean="0"/>
              <a:pPr/>
              <a:t>10</a:t>
            </a:fld>
            <a:endParaRPr lang="ru-RU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913879" y="2070871"/>
            <a:ext cx="1876425" cy="2962275"/>
            <a:chOff x="6708" y="8880"/>
            <a:chExt cx="2955" cy="4665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6708" y="9315"/>
              <a:ext cx="2955" cy="4230"/>
              <a:chOff x="6708" y="9315"/>
              <a:chExt cx="2955" cy="4230"/>
            </a:xfrm>
          </p:grpSpPr>
          <p:sp>
            <p:nvSpPr>
              <p:cNvPr id="9" name="AutoShape 4" descr="Газетная бумага"/>
              <p:cNvSpPr>
                <a:spLocks noChangeArrowheads="1"/>
              </p:cNvSpPr>
              <p:nvPr/>
            </p:nvSpPr>
            <p:spPr bwMode="auto">
              <a:xfrm>
                <a:off x="6708" y="9315"/>
                <a:ext cx="2955" cy="4230"/>
              </a:xfrm>
              <a:prstGeom prst="cube">
                <a:avLst>
                  <a:gd name="adj" fmla="val 25000"/>
                </a:avLst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6993" y="10515"/>
                <a:ext cx="510" cy="570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7953" y="10530"/>
                <a:ext cx="510" cy="570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7953" y="11505"/>
                <a:ext cx="510" cy="570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7023" y="11505"/>
                <a:ext cx="510" cy="570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7953" y="12405"/>
                <a:ext cx="510" cy="570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7023" y="12405"/>
                <a:ext cx="510" cy="570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2059" name="AutoShape 11"/>
            <p:cNvCxnSpPr>
              <a:cxnSpLocks noChangeShapeType="1"/>
            </p:cNvCxnSpPr>
            <p:nvPr/>
          </p:nvCxnSpPr>
          <p:spPr bwMode="auto">
            <a:xfrm>
              <a:off x="8820" y="8880"/>
              <a:ext cx="30" cy="6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0" name="AutoShape 12"/>
            <p:cNvCxnSpPr>
              <a:cxnSpLocks noChangeShapeType="1"/>
            </p:cNvCxnSpPr>
            <p:nvPr/>
          </p:nvCxnSpPr>
          <p:spPr bwMode="auto">
            <a:xfrm flipV="1">
              <a:off x="8610" y="9135"/>
              <a:ext cx="465" cy="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1" name="AutoShape 13"/>
            <p:cNvCxnSpPr>
              <a:cxnSpLocks noChangeShapeType="1"/>
            </p:cNvCxnSpPr>
            <p:nvPr/>
          </p:nvCxnSpPr>
          <p:spPr bwMode="auto">
            <a:xfrm>
              <a:off x="8673" y="9045"/>
              <a:ext cx="2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2" name="AutoShape 14"/>
            <p:cNvCxnSpPr>
              <a:cxnSpLocks noChangeShapeType="1"/>
            </p:cNvCxnSpPr>
            <p:nvPr/>
          </p:nvCxnSpPr>
          <p:spPr bwMode="auto">
            <a:xfrm>
              <a:off x="8493" y="9241"/>
              <a:ext cx="7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101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Жалобы на редакции СМИ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060848"/>
            <a:ext cx="2674640" cy="3052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>
                <a:sym typeface="Wingdings"/>
              </a:rPr>
              <a:t></a:t>
            </a:r>
            <a:endParaRPr lang="ru-RU" sz="8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96572421"/>
              </p:ext>
            </p:extLst>
          </p:nvPr>
        </p:nvGraphicFramePr>
        <p:xfrm>
          <a:off x="3347864" y="1196752"/>
          <a:ext cx="52627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F23-2EEF-4382-8898-715FE310DD5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5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памятки для гражданина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66" y="1600200"/>
            <a:ext cx="6399467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F23-2EEF-4382-8898-715FE310DD5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66" y="1600200"/>
            <a:ext cx="6399467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F23-2EEF-4382-8898-715FE310DD5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0037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Спасибо за внимание!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320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28604"/>
            <a:ext cx="2643206" cy="52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F23-2EEF-4382-8898-715FE310DD5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Гарантии субъекту ПД</a:t>
            </a:r>
            <a:endParaRPr lang="ru-RU" dirty="0"/>
          </a:p>
        </p:txBody>
      </p:sp>
      <p:pic>
        <p:nvPicPr>
          <p:cNvPr id="4" name="Содержимое 3" descr="p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2071678"/>
            <a:ext cx="2286016" cy="3679057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Конкретные и законные цели обработки ПД (ст. 5)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Хранение не дольше, чем этого требуют цели обработки ПД(ст. 5)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обработка ПД осуществляется с согласия субъекта (ст. 6)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-обязаны не раскрывать третьим лицам и не распространять ПД (ст.7)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согласие на обработку ПД может быть отозвано (ст. 9)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357554" y="3143248"/>
            <a:ext cx="128588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F23-2EEF-4382-8898-715FE310DD5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Субъект ПД имеет право на получение следующей информации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i="1" dirty="0" smtClean="0"/>
              <a:t>1) подтверждение факта обработки ПД оператором;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i="1" dirty="0" smtClean="0"/>
              <a:t>2) правовые основания и цели обработки ПД;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i="1" dirty="0" smtClean="0"/>
              <a:t>3) цели и применяемые оператором способы обработки ПД;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i="1" dirty="0" smtClean="0"/>
              <a:t>4) наименование и место нахождения оператора, сведения о лицах, которые имеют доступ к ПД;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i="1" dirty="0" smtClean="0"/>
              <a:t>5) обрабатываемые ПД, относящиеся к соответствующему субъекту персональных данных, источник их получения;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i="1" dirty="0" smtClean="0"/>
              <a:t>6) сроки обработки ПД, в том числе сроки их хранения;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i="1" dirty="0" smtClean="0"/>
              <a:t>7) порядок предоставления информации о ПД;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i="1" dirty="0" smtClean="0"/>
              <a:t>8) информацию  о трансграничной передаче данных;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i="1" dirty="0" smtClean="0"/>
              <a:t>9) наименование или ФИО и адрес лица, осуществляющего обработку ПД по поручению оператора;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F23-2EEF-4382-8898-715FE310DD5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Механизм взаимодействия между гражданином, оператором ПД  и </a:t>
            </a:r>
            <a:r>
              <a:rPr lang="ru-RU" sz="3600" dirty="0" err="1" smtClean="0"/>
              <a:t>Роскомнадзором</a:t>
            </a:r>
            <a:endParaRPr lang="ru-RU" sz="3600" dirty="0"/>
          </a:p>
        </p:txBody>
      </p:sp>
      <p:pic>
        <p:nvPicPr>
          <p:cNvPr id="13" name="Содержимое 12" descr="111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38" y="2071678"/>
            <a:ext cx="1289304" cy="243840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500694" y="1928803"/>
            <a:ext cx="3357586" cy="228601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400" dirty="0" smtClean="0">
                <a:latin typeface="Arial Black" pitchFamily="34" charset="0"/>
              </a:rPr>
              <a:t>Оператор, </a:t>
            </a:r>
          </a:p>
          <a:p>
            <a:pPr algn="ctr">
              <a:buNone/>
            </a:pPr>
            <a:r>
              <a:rPr lang="ru-RU" sz="2400" dirty="0" smtClean="0">
                <a:latin typeface="Arial Black" pitchFamily="34" charset="0"/>
              </a:rPr>
              <a:t>осуществляющий  обработку ПД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571868" y="2357430"/>
            <a:ext cx="192882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3000364" y="3000372"/>
            <a:ext cx="1928826" cy="50006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352152">
            <a:off x="2155509" y="4910987"/>
            <a:ext cx="192882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857892"/>
            <a:ext cx="2643206" cy="52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F23-2EEF-4382-8898-715FE310DD5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Динамика количества обращений в сфере ПД в ЦФО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F23-2EEF-4382-8898-715FE310DD5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рассмотрения обращений в 2015-2016 гг.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3754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F23-2EEF-4382-8898-715FE310DD5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Тематика обращений в сфере ПД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3023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F23-2EEF-4382-8898-715FE310DD5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Жалобы на действия банков, кредитных организаций и </a:t>
            </a:r>
            <a:r>
              <a:rPr lang="ru-RU" sz="3200" dirty="0" err="1" smtClean="0"/>
              <a:t>коллекторских</a:t>
            </a:r>
            <a:r>
              <a:rPr lang="ru-RU" sz="3200" dirty="0" smtClean="0"/>
              <a:t> агентств</a:t>
            </a: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3655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F23-2EEF-4382-8898-715FE310DD5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9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Жалобы на Интернет-ресурсы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4489896"/>
              </p:ext>
            </p:extLst>
          </p:nvPr>
        </p:nvGraphicFramePr>
        <p:xfrm>
          <a:off x="4067944" y="1772816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F23-2EEF-4382-8898-715FE310DD5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1115616" y="2996952"/>
            <a:ext cx="1800200" cy="1457325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>
                  <a:outerShdw dist="107763" dir="13500000" sx="125000" sy="125000" algn="b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http://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17365D"/>
              </a:solidFill>
              <a:effectLst>
                <a:outerShdw dist="107763" dir="13500000" sx="125000" sy="125000" algn="br" rotWithShape="0">
                  <a:srgbClr val="868686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20359202">
            <a:off x="2016965" y="3774065"/>
            <a:ext cx="432048" cy="86409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0359202">
            <a:off x="2420116" y="4614603"/>
            <a:ext cx="7200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428</Words>
  <Application>Microsoft Office PowerPoint</Application>
  <PresentationFormat>Экран (4:3)</PresentationFormat>
  <Paragraphs>63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Обзор типовых обращений граждан в сфере законодательства о персональных данных</vt:lpstr>
      <vt:lpstr>Гарантии субъекту ПД</vt:lpstr>
      <vt:lpstr>Субъект ПД имеет право на получение следующей информации:</vt:lpstr>
      <vt:lpstr>Механизм взаимодействия между гражданином, оператором ПД  и Роскомнадзором</vt:lpstr>
      <vt:lpstr>Динамика количества обращений в сфере ПД в ЦФО</vt:lpstr>
      <vt:lpstr>Результаты рассмотрения обращений в 2015-2016 гг.</vt:lpstr>
      <vt:lpstr>Тематика обращений в сфере ПД</vt:lpstr>
      <vt:lpstr>Жалобы на действия банков, кредитных организаций и коллекторских агентств</vt:lpstr>
      <vt:lpstr>Жалобы на Интернет-ресурсы</vt:lpstr>
      <vt:lpstr>Жалобы граждан на организации ЖКХ</vt:lpstr>
      <vt:lpstr>Жалобы на редакции СМИ</vt:lpstr>
      <vt:lpstr>Пример памятки для гражданина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типовых нарушений в сфере законодательства о персональных данных</dc:title>
  <dc:creator>Anutik</dc:creator>
  <cp:lastModifiedBy>Анна Андреевна Чемерчёва</cp:lastModifiedBy>
  <cp:revision>38</cp:revision>
  <dcterms:created xsi:type="dcterms:W3CDTF">2016-05-28T19:34:06Z</dcterms:created>
  <dcterms:modified xsi:type="dcterms:W3CDTF">2016-06-01T07:41:39Z</dcterms:modified>
</cp:coreProperties>
</file>