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sldIdLst>
    <p:sldId id="309" r:id="rId2"/>
    <p:sldId id="329" r:id="rId3"/>
    <p:sldId id="331" r:id="rId4"/>
    <p:sldId id="328" r:id="rId5"/>
    <p:sldId id="330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7375E"/>
    <a:srgbClr val="00AEEF"/>
    <a:srgbClr val="FFFFB9"/>
    <a:srgbClr val="FF7C5D"/>
    <a:srgbClr val="FFFF99"/>
    <a:srgbClr val="FF552D"/>
    <a:srgbClr val="FCC4BC"/>
    <a:srgbClr val="213A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10" autoAdjust="0"/>
    <p:restoredTop sz="99639" autoAdjust="0"/>
  </p:normalViewPr>
  <p:slideViewPr>
    <p:cSldViewPr snapToGrid="0">
      <p:cViewPr varScale="1">
        <p:scale>
          <a:sx n="92" d="100"/>
          <a:sy n="92" d="100"/>
        </p:scale>
        <p:origin x="-1224" y="-96"/>
      </p:cViewPr>
      <p:guideLst>
        <p:guide orient="horz" pos="4156"/>
        <p:guide orient="horz" pos="3999"/>
        <p:guide orient="horz" pos="164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57;%20&#1074;%20&#1058;&#1091;&#1083;&#1077;\&#1044;&#1072;&#1085;&#1085;&#1099;&#1077;%20&#1074;%20&#1076;&#1086;&#1082;&#1083;&#1072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57;%20&#1074;%20&#1058;&#1091;&#1083;&#1077;\&#1044;&#1072;&#1085;&#1085;&#1099;&#1077;%20&#1074;%20&#1076;&#1086;&#1082;&#1083;&#1072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aseline="0"/>
              <a:t>З</a:t>
            </a:r>
            <a:r>
              <a:rPr lang="ru-RU" sz="1000"/>
              <a:t>а 2016</a:t>
            </a:r>
            <a:r>
              <a:rPr lang="ru-RU" sz="1000" baseline="0"/>
              <a:t> год</a:t>
            </a:r>
            <a:endParaRPr lang="ru-RU" sz="100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648478005560689E-2"/>
          <c:y val="0.27607913724159178"/>
          <c:w val="0.78677233045846362"/>
          <c:h val="0.41150544676591189"/>
        </c:manualLayout>
      </c:layout>
      <c:pie3DChart>
        <c:varyColors val="1"/>
        <c:ser>
          <c:idx val="0"/>
          <c:order val="0"/>
          <c:tx>
            <c:strRef>
              <c:f>Лист1!$O$5</c:f>
              <c:strCache>
                <c:ptCount val="1"/>
                <c:pt idx="0">
                  <c:v>Органы Роскомнадзора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6.2881266444457698E-2"/>
                  <c:y val="9.12236032036700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(Лист1!$L$5,Лист1!$O$5)</c:f>
              <c:strCache>
                <c:ptCount val="2"/>
                <c:pt idx="0">
                  <c:v>Органы МВД</c:v>
                </c:pt>
                <c:pt idx="1">
                  <c:v>Органы Роскомнадзора</c:v>
                </c:pt>
              </c:strCache>
            </c:strRef>
          </c:cat>
          <c:val>
            <c:numRef>
              <c:f>(Лист1!$L$25,Лист1!$O$25)</c:f>
              <c:numCache>
                <c:formatCode>General</c:formatCode>
                <c:ptCount val="2"/>
                <c:pt idx="0">
                  <c:v>147</c:v>
                </c:pt>
                <c:pt idx="1">
                  <c:v>23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aseline="0" dirty="0" smtClean="0"/>
              <a:t>За  9 месяцев</a:t>
            </a:r>
            <a:r>
              <a:rPr lang="ru-RU" sz="1000" dirty="0" smtClean="0"/>
              <a:t> </a:t>
            </a:r>
            <a:r>
              <a:rPr lang="ru-RU" sz="1000" dirty="0"/>
              <a:t>2017 года</a:t>
            </a:r>
          </a:p>
        </c:rich>
      </c:tx>
      <c:layout>
        <c:manualLayout>
          <c:xMode val="edge"/>
          <c:yMode val="edge"/>
          <c:x val="0.30188315893887302"/>
          <c:y val="4.3078359196178105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54410139336254E-2"/>
          <c:y val="0.29038477454754236"/>
          <c:w val="0.9544558986066376"/>
          <c:h val="0.4479199597302143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5526823324030892E-2"/>
                  <c:y val="0.108020172883292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(Лист1!$L$5,Лист1!$O$5)</c:f>
              <c:strCache>
                <c:ptCount val="2"/>
                <c:pt idx="0">
                  <c:v>Органы МВД</c:v>
                </c:pt>
                <c:pt idx="1">
                  <c:v>Органы Роскомнадзора</c:v>
                </c:pt>
              </c:strCache>
            </c:strRef>
          </c:cat>
          <c:val>
            <c:numRef>
              <c:f>(Лист1!$M$25,Лист1!$Q$25)</c:f>
              <c:numCache>
                <c:formatCode>General</c:formatCode>
                <c:ptCount val="2"/>
                <c:pt idx="0">
                  <c:v>32</c:v>
                </c:pt>
                <c:pt idx="1">
                  <c:v>6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219095856472467"/>
          <c:w val="0.55746087689967361"/>
          <c:h val="0.1962609693796870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CB6BB-1896-49DD-9387-259F7F74910C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32D8CA-BF98-463B-8A65-250CB0813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Централизованная подготовка кадров в округе: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др. (</a:t>
            </a:r>
            <a:r>
              <a:rPr lang="ru-RU" i="1" smtClean="0"/>
              <a:t>и это только самое основное</a:t>
            </a:r>
            <a:r>
              <a:rPr lang="ru-RU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Работа по координации деятельности ТУ в разрезе по сферам деятельности.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5D622D-6B96-4FEF-903D-58679ABDFE4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Централизованная подготовка кадров в округе: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др. (</a:t>
            </a:r>
            <a:r>
              <a:rPr lang="ru-RU" i="1" smtClean="0"/>
              <a:t>и это только самое основное</a:t>
            </a:r>
            <a:r>
              <a:rPr lang="ru-RU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Работа по координации деятельности ТУ в разрезе по сферам деятельности.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194FC6-910C-44F7-80D3-B26AC3F1274D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Централизованная подготовка кадров в округе: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др. (</a:t>
            </a:r>
            <a:r>
              <a:rPr lang="ru-RU" i="1" smtClean="0"/>
              <a:t>и это только самое основное</a:t>
            </a:r>
            <a:r>
              <a:rPr lang="ru-RU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Работа по координации деятельности ТУ в разрезе по сферам деятельности.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C5233C-7201-4896-A7DC-18E626FFE7DE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Централизованная подготовка кадров в округе: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др. (</a:t>
            </a:r>
            <a:r>
              <a:rPr lang="ru-RU" i="1" smtClean="0"/>
              <a:t>и это только самое основное</a:t>
            </a:r>
            <a:r>
              <a:rPr lang="ru-RU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 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Работа по координации деятельности ТУ в разрезе по сферам деятельности.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309B5E-FA3F-4F31-BA33-329C182EA24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45C625-E447-43CA-8B61-C44325152472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F24E-34CB-4F36-AF80-6324E479C179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EF887-EA4D-4B13-BC13-43657C627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1271B-FAC2-48A0-A687-A62142186C89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6F01-5CBC-4C82-95CB-73628EC29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9BB4-97E5-4987-944D-55BDCE7F4359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A63B-0CDB-40C0-AA6F-04DBE3A65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2B23D-4AC8-493F-AA28-95CA62D5B35E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B26A-EE9A-4200-9DF4-7DC59431C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9BA9-3F66-452F-B562-FAA5BFE3500B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9FD6-9508-4FAC-9274-9C822093C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4B707-6092-49F0-AB53-2938FEF570C1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8EDB-4392-4FDC-8B89-B887562B2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D284-662E-4E47-A5E8-6154DC46B740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9F93-2ED5-44F3-9EFA-E22EBE787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8367-7280-4A99-9F98-18C6A0E095E0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56684-FCC7-486C-A0D5-B2BB80040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3E09F-9694-4A5A-B7DE-8985E897BF31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C87DF-E3F3-40AA-A33A-C5737219E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8391E-C73C-44FC-BC6D-F244191CA853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1371-3F40-466B-9A41-6C9083BC4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6898-A709-42BA-BB68-FFAA7F3459E3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8DDD-EF66-4245-82CF-4CF47A0A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500763-7226-4EF7-95BE-E3D39DE57C53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E515F-2A22-4215-B0E7-B56BB5974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373063" y="2209800"/>
            <a:ext cx="84661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213A59"/>
                </a:solidFill>
              </a:rPr>
              <a:t>Требования по обязательной идентификации абонентов </a:t>
            </a:r>
          </a:p>
          <a:p>
            <a:pPr algn="ctr"/>
            <a:r>
              <a:rPr lang="ru-RU" b="1">
                <a:solidFill>
                  <a:srgbClr val="213A59"/>
                </a:solidFill>
              </a:rPr>
              <a:t>сетей подвижной радиотелефонной связи. </a:t>
            </a:r>
          </a:p>
          <a:p>
            <a:pPr algn="ctr"/>
            <a:r>
              <a:rPr lang="ru-RU" b="1">
                <a:solidFill>
                  <a:srgbClr val="213A59"/>
                </a:solidFill>
              </a:rPr>
              <a:t>Пресечение деятельности по незаконному распространению </a:t>
            </a:r>
            <a:r>
              <a:rPr lang="en-US" b="1">
                <a:solidFill>
                  <a:srgbClr val="213A59"/>
                </a:solidFill>
              </a:rPr>
              <a:t>SIM</a:t>
            </a:r>
            <a:r>
              <a:rPr lang="ru-RU" b="1">
                <a:solidFill>
                  <a:srgbClr val="213A59"/>
                </a:solidFill>
              </a:rPr>
              <a:t>-карт</a:t>
            </a:r>
            <a:r>
              <a:rPr lang="ru-RU">
                <a:solidFill>
                  <a:srgbClr val="213A59"/>
                </a:solidFill>
              </a:rPr>
              <a:t> </a:t>
            </a:r>
          </a:p>
        </p:txBody>
      </p:sp>
      <p:sp>
        <p:nvSpPr>
          <p:cNvPr id="14339" name="TextBox 16"/>
          <p:cNvSpPr txBox="1">
            <a:spLocks noChangeArrowheads="1"/>
          </p:cNvSpPr>
          <p:nvPr/>
        </p:nvSpPr>
        <p:spPr bwMode="auto">
          <a:xfrm>
            <a:off x="579438" y="4367213"/>
            <a:ext cx="80803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17375E"/>
                </a:solidFill>
                <a:latin typeface="Arial Narrow" pitchFamily="34" charset="0"/>
              </a:rPr>
              <a:t>Осипенко Александр Григорьевич, руководитель </a:t>
            </a:r>
            <a:endParaRPr lang="ru-RU" sz="1400" dirty="0">
              <a:solidFill>
                <a:srgbClr val="17375E"/>
              </a:solidFill>
              <a:latin typeface="Arial Narrow" pitchFamily="34" charset="0"/>
            </a:endParaRPr>
          </a:p>
          <a:p>
            <a:pPr algn="ctr"/>
            <a:r>
              <a:rPr lang="ru-RU" sz="1400" dirty="0">
                <a:solidFill>
                  <a:srgbClr val="17375E"/>
                </a:solidFill>
                <a:latin typeface="Arial Narrow" pitchFamily="34" charset="0"/>
              </a:rPr>
              <a:t>Управления </a:t>
            </a:r>
            <a:r>
              <a:rPr lang="ru-RU" sz="1400" dirty="0" err="1">
                <a:solidFill>
                  <a:srgbClr val="17375E"/>
                </a:solidFill>
                <a:latin typeface="Arial Narrow" pitchFamily="34" charset="0"/>
              </a:rPr>
              <a:t>Роскомнадзора</a:t>
            </a:r>
            <a:r>
              <a:rPr lang="ru-RU" sz="1400" dirty="0">
                <a:solidFill>
                  <a:srgbClr val="17375E"/>
                </a:solidFill>
                <a:latin typeface="Arial Narrow" pitchFamily="34" charset="0"/>
              </a:rPr>
              <a:t> по </a:t>
            </a:r>
            <a:r>
              <a:rPr lang="ru-RU" sz="1400" dirty="0" smtClean="0">
                <a:solidFill>
                  <a:srgbClr val="17375E"/>
                </a:solidFill>
                <a:latin typeface="Arial Narrow" pitchFamily="34" charset="0"/>
              </a:rPr>
              <a:t>Орловской </a:t>
            </a:r>
            <a:r>
              <a:rPr lang="ru-RU" sz="1400" dirty="0">
                <a:solidFill>
                  <a:srgbClr val="17375E"/>
                </a:solidFill>
                <a:latin typeface="Arial Narrow" pitchFamily="34" charset="0"/>
              </a:rPr>
              <a:t>области</a:t>
            </a:r>
          </a:p>
          <a:p>
            <a:pPr algn="ctr"/>
            <a:endParaRPr lang="ru-RU" sz="1400" dirty="0">
              <a:solidFill>
                <a:srgbClr val="17375E"/>
              </a:solidFill>
              <a:latin typeface="Arial Narrow" pitchFamily="34" charset="0"/>
            </a:endParaRPr>
          </a:p>
          <a:p>
            <a:pPr algn="ctr"/>
            <a:r>
              <a:rPr lang="ru-RU" sz="1400" dirty="0">
                <a:solidFill>
                  <a:srgbClr val="17375E"/>
                </a:solidFill>
                <a:latin typeface="Arial Narrow" pitchFamily="34" charset="0"/>
              </a:rPr>
              <a:t>г. </a:t>
            </a:r>
            <a:r>
              <a:rPr lang="ru-RU" sz="1400" dirty="0" smtClean="0">
                <a:solidFill>
                  <a:srgbClr val="17375E"/>
                </a:solidFill>
                <a:latin typeface="Arial Narrow" pitchFamily="34" charset="0"/>
              </a:rPr>
              <a:t>Брянск</a:t>
            </a:r>
            <a:r>
              <a:rPr lang="ru-RU" sz="1400" dirty="0">
                <a:solidFill>
                  <a:srgbClr val="17375E"/>
                </a:solidFill>
                <a:latin typeface="Arial Narrow" pitchFamily="34" charset="0"/>
              </a:rPr>
              <a:t>, 2017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Дата 3"/>
          <p:cNvSpPr txBox="1">
            <a:spLocks noGrp="1"/>
          </p:cNvSpPr>
          <p:nvPr/>
        </p:nvSpPr>
        <p:spPr bwMode="auto">
          <a:xfrm>
            <a:off x="8259763" y="6215063"/>
            <a:ext cx="7096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94AA117-16CA-462A-A2B1-17FE95B33AE7}" type="slidenum">
              <a:rPr lang="ru-RU" sz="1600">
                <a:solidFill>
                  <a:srgbClr val="17375E"/>
                </a:solidFill>
                <a:latin typeface="Arial Narrow" pitchFamily="34" charset="0"/>
              </a:rPr>
              <a:pPr algn="r"/>
              <a:t>1</a:t>
            </a:fld>
            <a:endParaRPr lang="ru-RU" sz="2000">
              <a:solidFill>
                <a:srgbClr val="17375E"/>
              </a:solidFill>
              <a:latin typeface="Arial Narrow" pitchFamily="34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695325" y="1863725"/>
            <a:ext cx="737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17375E"/>
                </a:solidFill>
                <a:latin typeface="Arial Narrow" pitchFamily="34" charset="0"/>
              </a:rPr>
              <a:t>Сведения об абоненте, содержащиеся в договоре об оказании услуг связи: </a:t>
            </a:r>
          </a:p>
        </p:txBody>
      </p:sp>
      <p:sp>
        <p:nvSpPr>
          <p:cNvPr id="16388" name="TextBox 16"/>
          <p:cNvSpPr txBox="1">
            <a:spLocks noChangeArrowheads="1"/>
          </p:cNvSpPr>
          <p:nvPr/>
        </p:nvSpPr>
        <p:spPr bwMode="auto">
          <a:xfrm>
            <a:off x="747713" y="3041650"/>
            <a:ext cx="7848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213A59"/>
                </a:solidFill>
              </a:rPr>
              <a:t>фамилия, имя, отчество (при наличии); </a:t>
            </a:r>
          </a:p>
          <a:p>
            <a:r>
              <a:rPr lang="ru-RU">
                <a:solidFill>
                  <a:srgbClr val="213A59"/>
                </a:solidFill>
              </a:rPr>
              <a:t>место жительства;</a:t>
            </a:r>
          </a:p>
          <a:p>
            <a:r>
              <a:rPr lang="ru-RU">
                <a:solidFill>
                  <a:srgbClr val="213A59"/>
                </a:solidFill>
              </a:rPr>
              <a:t>для гражданина – реквизиты документа, удостоверяющего личность; </a:t>
            </a:r>
          </a:p>
          <a:p>
            <a:r>
              <a:rPr lang="ru-RU">
                <a:solidFill>
                  <a:srgbClr val="213A59"/>
                </a:solidFill>
              </a:rPr>
              <a:t>для юридического лица – наименование (фирменное наименование) организации, место нахождения (юридический адрес и адрес фактического нахождения), основной государственный регистрационный номер, индивидуальный номер налогоплательщика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3"/>
          <p:cNvSpPr txBox="1">
            <a:spLocks noGrp="1"/>
          </p:cNvSpPr>
          <p:nvPr/>
        </p:nvSpPr>
        <p:spPr bwMode="auto">
          <a:xfrm>
            <a:off x="8259763" y="6215063"/>
            <a:ext cx="7096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9BDB82E-43BD-4F2E-BA31-BD6D0E06DCA2}" type="slidenum">
              <a:rPr lang="ru-RU" sz="1600">
                <a:solidFill>
                  <a:srgbClr val="17375E"/>
                </a:solidFill>
                <a:latin typeface="Arial Narrow" pitchFamily="34" charset="0"/>
              </a:rPr>
              <a:pPr algn="r"/>
              <a:t>2</a:t>
            </a:fld>
            <a:endParaRPr lang="ru-RU" sz="2000">
              <a:solidFill>
                <a:srgbClr val="17375E"/>
              </a:solidFill>
              <a:latin typeface="Arial Narrow" pitchFamily="34" charset="0"/>
            </a:endParaRP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695325" y="1863725"/>
            <a:ext cx="737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17375E"/>
                </a:solidFill>
                <a:latin typeface="Arial Narrow" pitchFamily="34" charset="0"/>
              </a:rPr>
              <a:t>Заключение договоров осуществляется:</a:t>
            </a:r>
          </a:p>
        </p:txBody>
      </p:sp>
      <p:sp>
        <p:nvSpPr>
          <p:cNvPr id="18436" name="TextBox 16"/>
          <p:cNvSpPr txBox="1">
            <a:spLocks noChangeArrowheads="1"/>
          </p:cNvSpPr>
          <p:nvPr/>
        </p:nvSpPr>
        <p:spPr bwMode="auto">
          <a:xfrm>
            <a:off x="747713" y="3041650"/>
            <a:ext cx="7848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213A59"/>
                </a:solidFill>
              </a:rPr>
              <a:t>в помещениях, или части помещений, находящихся в собственности или аренде;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213A59"/>
                </a:solidFill>
              </a:rPr>
              <a:t>в стационарных торговых объектах, торговых залах, в зонах, предназначенных для осуществления торговой деятельности; 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213A59"/>
                </a:solidFill>
              </a:rPr>
              <a:t>в специально оборудованных транспортных средствах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360363" y="3524250"/>
            <a:ext cx="8450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latin typeface="Calibri" pitchFamily="34" charset="0"/>
            </a:endParaRP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885825" y="614363"/>
            <a:ext cx="748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7375E"/>
                </a:solidFill>
                <a:latin typeface="Arial Narrow" pitchFamily="34" charset="0"/>
              </a:rPr>
              <a:t>Мероприятия по выявлению незаконной реализации </a:t>
            </a:r>
            <a:r>
              <a:rPr lang="en-US" b="1">
                <a:solidFill>
                  <a:srgbClr val="17375E"/>
                </a:solidFill>
                <a:latin typeface="Arial Narrow" pitchFamily="34" charset="0"/>
              </a:rPr>
              <a:t>SIM</a:t>
            </a:r>
            <a:r>
              <a:rPr lang="ru-RU" b="1">
                <a:solidFill>
                  <a:srgbClr val="17375E"/>
                </a:solidFill>
                <a:latin typeface="Arial Narrow" pitchFamily="34" charset="0"/>
              </a:rPr>
              <a:t>-карт</a:t>
            </a:r>
          </a:p>
        </p:txBody>
      </p:sp>
      <p:sp>
        <p:nvSpPr>
          <p:cNvPr id="20484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8259763" y="6215063"/>
            <a:ext cx="709612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456326B-56F5-486C-BE57-3A5F0D2E1941}" type="slidenum">
              <a:rPr lang="ru-RU" sz="1600" smtClean="0">
                <a:solidFill>
                  <a:srgbClr val="17375E"/>
                </a:solidFill>
                <a:latin typeface="Arial Narrow" pitchFamily="34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2000" smtClean="0">
              <a:solidFill>
                <a:srgbClr val="17375E"/>
              </a:solidFill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20564" name="Group 84"/>
          <p:cNvGraphicFramePr>
            <a:graphicFrameLocks noGrp="1"/>
          </p:cNvGraphicFramePr>
          <p:nvPr/>
        </p:nvGraphicFramePr>
        <p:xfrm>
          <a:off x="6092825" y="2073275"/>
          <a:ext cx="1495645" cy="2260283"/>
        </p:xfrm>
        <a:graphic>
          <a:graphicData uri="http://schemas.openxmlformats.org/drawingml/2006/table">
            <a:tbl>
              <a:tblPr/>
              <a:tblGrid>
                <a:gridCol w="499126"/>
                <a:gridCol w="497393"/>
                <a:gridCol w="499126"/>
              </a:tblGrid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ЦФО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Белгород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Брянск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Владимир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Воронеж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Иваново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Калуга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Кострома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Курск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Липецк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Орел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Рязань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Смоленск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Тамбов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Тверь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Тула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Ярославль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873625" y="1500188"/>
            <a:ext cx="3775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Количество проведенных совместных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мероприятий      за 9 месяцев 2017 года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+mn-cs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451375" y="2765415"/>
          <a:ext cx="2734964" cy="1632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2389258" y="2775925"/>
          <a:ext cx="2788506" cy="1474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44192" y="1547430"/>
            <a:ext cx="35956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Количество составленных протоколов об АП в ходе совместных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Дата 3"/>
          <p:cNvSpPr txBox="1">
            <a:spLocks noGrp="1"/>
          </p:cNvSpPr>
          <p:nvPr/>
        </p:nvSpPr>
        <p:spPr bwMode="auto">
          <a:xfrm>
            <a:off x="8259763" y="6215063"/>
            <a:ext cx="7096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F0799CC-51E5-48BF-8273-31A2B98EF652}" type="slidenum">
              <a:rPr lang="ru-RU" sz="1600">
                <a:solidFill>
                  <a:srgbClr val="17375E"/>
                </a:solidFill>
                <a:latin typeface="Arial Narrow" pitchFamily="34" charset="0"/>
              </a:rPr>
              <a:pPr algn="r"/>
              <a:t>4</a:t>
            </a:fld>
            <a:endParaRPr lang="ru-RU" sz="2000">
              <a:solidFill>
                <a:srgbClr val="17375E"/>
              </a:solidFill>
              <a:latin typeface="Arial Narrow" pitchFamily="34" charset="0"/>
            </a:endParaRPr>
          </a:p>
        </p:txBody>
      </p:sp>
      <p:sp>
        <p:nvSpPr>
          <p:cNvPr id="24579" name="TextBox 12"/>
          <p:cNvSpPr txBox="1">
            <a:spLocks noChangeArrowheads="1"/>
          </p:cNvSpPr>
          <p:nvPr/>
        </p:nvSpPr>
        <p:spPr bwMode="auto">
          <a:xfrm>
            <a:off x="1290638" y="3032125"/>
            <a:ext cx="650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213A59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17368</TotalTime>
  <Words>771</Words>
  <Application>Microsoft Office PowerPoint</Application>
  <PresentationFormat>Экран (4:3)</PresentationFormat>
  <Paragraphs>105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0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Костиков Павел</dc:creator>
  <cp:lastModifiedBy>А.Г. Осипенко</cp:lastModifiedBy>
  <cp:revision>468</cp:revision>
  <cp:lastPrinted>2017-02-08T07:42:49Z</cp:lastPrinted>
  <dcterms:created xsi:type="dcterms:W3CDTF">2015-01-29T07:54:40Z</dcterms:created>
  <dcterms:modified xsi:type="dcterms:W3CDTF">2017-10-06T06:43:26Z</dcterms:modified>
</cp:coreProperties>
</file>